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96"/>
  </p:notesMasterIdLst>
  <p:sldIdLst>
    <p:sldId id="257" r:id="rId2"/>
    <p:sldId id="258" r:id="rId3"/>
    <p:sldId id="262" r:id="rId4"/>
    <p:sldId id="259" r:id="rId5"/>
    <p:sldId id="263" r:id="rId6"/>
    <p:sldId id="260" r:id="rId7"/>
    <p:sldId id="261" r:id="rId8"/>
    <p:sldId id="264" r:id="rId9"/>
    <p:sldId id="288" r:id="rId10"/>
    <p:sldId id="265" r:id="rId11"/>
    <p:sldId id="266" r:id="rId12"/>
    <p:sldId id="267" r:id="rId13"/>
    <p:sldId id="268" r:id="rId14"/>
    <p:sldId id="271" r:id="rId15"/>
    <p:sldId id="269" r:id="rId16"/>
    <p:sldId id="270" r:id="rId17"/>
    <p:sldId id="272" r:id="rId18"/>
    <p:sldId id="273" r:id="rId19"/>
    <p:sldId id="274" r:id="rId20"/>
    <p:sldId id="275" r:id="rId21"/>
    <p:sldId id="278" r:id="rId22"/>
    <p:sldId id="315" r:id="rId23"/>
    <p:sldId id="316" r:id="rId24"/>
    <p:sldId id="317" r:id="rId25"/>
    <p:sldId id="318" r:id="rId26"/>
    <p:sldId id="314" r:id="rId27"/>
    <p:sldId id="279" r:id="rId28"/>
    <p:sldId id="289" r:id="rId29"/>
    <p:sldId id="290" r:id="rId30"/>
    <p:sldId id="291" r:id="rId31"/>
    <p:sldId id="292" r:id="rId32"/>
    <p:sldId id="295" r:id="rId33"/>
    <p:sldId id="296" r:id="rId34"/>
    <p:sldId id="280" r:id="rId35"/>
    <p:sldId id="281" r:id="rId36"/>
    <p:sldId id="282" r:id="rId37"/>
    <p:sldId id="283" r:id="rId38"/>
    <p:sldId id="285" r:id="rId39"/>
    <p:sldId id="297" r:id="rId40"/>
    <p:sldId id="298" r:id="rId41"/>
    <p:sldId id="299" r:id="rId42"/>
    <p:sldId id="300" r:id="rId43"/>
    <p:sldId id="286" r:id="rId44"/>
    <p:sldId id="287" r:id="rId45"/>
    <p:sldId id="302" r:id="rId46"/>
    <p:sldId id="301" r:id="rId47"/>
    <p:sldId id="303" r:id="rId48"/>
    <p:sldId id="304" r:id="rId49"/>
    <p:sldId id="305" r:id="rId50"/>
    <p:sldId id="306" r:id="rId51"/>
    <p:sldId id="308" r:id="rId52"/>
    <p:sldId id="307" r:id="rId53"/>
    <p:sldId id="309" r:id="rId54"/>
    <p:sldId id="310" r:id="rId55"/>
    <p:sldId id="311" r:id="rId56"/>
    <p:sldId id="312" r:id="rId57"/>
    <p:sldId id="313" r:id="rId58"/>
    <p:sldId id="333" r:id="rId59"/>
    <p:sldId id="332" r:id="rId60"/>
    <p:sldId id="335" r:id="rId61"/>
    <p:sldId id="336" r:id="rId62"/>
    <p:sldId id="337" r:id="rId63"/>
    <p:sldId id="339" r:id="rId64"/>
    <p:sldId id="338" r:id="rId65"/>
    <p:sldId id="340" r:id="rId66"/>
    <p:sldId id="341" r:id="rId67"/>
    <p:sldId id="342" r:id="rId68"/>
    <p:sldId id="343" r:id="rId69"/>
    <p:sldId id="344" r:id="rId70"/>
    <p:sldId id="345" r:id="rId71"/>
    <p:sldId id="346" r:id="rId72"/>
    <p:sldId id="347" r:id="rId73"/>
    <p:sldId id="348" r:id="rId74"/>
    <p:sldId id="349" r:id="rId75"/>
    <p:sldId id="350" r:id="rId76"/>
    <p:sldId id="351" r:id="rId77"/>
    <p:sldId id="352" r:id="rId78"/>
    <p:sldId id="353" r:id="rId79"/>
    <p:sldId id="354" r:id="rId80"/>
    <p:sldId id="355" r:id="rId81"/>
    <p:sldId id="356" r:id="rId82"/>
    <p:sldId id="320" r:id="rId83"/>
    <p:sldId id="329" r:id="rId84"/>
    <p:sldId id="331" r:id="rId85"/>
    <p:sldId id="330" r:id="rId86"/>
    <p:sldId id="328" r:id="rId87"/>
    <p:sldId id="319" r:id="rId88"/>
    <p:sldId id="321" r:id="rId89"/>
    <p:sldId id="276" r:id="rId90"/>
    <p:sldId id="322" r:id="rId91"/>
    <p:sldId id="323" r:id="rId92"/>
    <p:sldId id="324" r:id="rId93"/>
    <p:sldId id="325" r:id="rId94"/>
    <p:sldId id="326" r:id="rId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997"/>
    <p:restoredTop sz="94729"/>
  </p:normalViewPr>
  <p:slideViewPr>
    <p:cSldViewPr snapToGrid="0" snapToObjects="1" showGuides="1">
      <p:cViewPr varScale="1">
        <p:scale>
          <a:sx n="65" d="100"/>
          <a:sy n="65" d="100"/>
        </p:scale>
        <p:origin x="208" y="10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notesMaster" Target="notesMasters/notesMaster1.xml"/><Relationship Id="rId97" Type="http://schemas.openxmlformats.org/officeDocument/2006/relationships/presProps" Target="presProps.xml"/><Relationship Id="rId98" Type="http://schemas.openxmlformats.org/officeDocument/2006/relationships/viewProps" Target="viewProps.xml"/><Relationship Id="rId9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ableStyles" Target="tableStyles.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AEDB8F-88F6-2A4F-A590-656594354CD5}" type="datetimeFigureOut">
              <a:rPr lang="en-US" smtClean="0"/>
              <a:t>7/24/18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244B0B-6E46-A54C-93D8-511B8F682D6F}" type="slidenum">
              <a:rPr lang="en-US" smtClean="0"/>
              <a:t>‹#›</a:t>
            </a:fld>
            <a:endParaRPr lang="en-US"/>
          </a:p>
        </p:txBody>
      </p:sp>
    </p:spTree>
    <p:extLst>
      <p:ext uri="{BB962C8B-B14F-4D97-AF65-F5344CB8AC3E}">
        <p14:creationId xmlns:p14="http://schemas.microsoft.com/office/powerpoint/2010/main" val="14482299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a:t>
            </a:fld>
            <a:endParaRPr lang="en-US"/>
          </a:p>
        </p:txBody>
      </p:sp>
    </p:spTree>
    <p:extLst>
      <p:ext uri="{BB962C8B-B14F-4D97-AF65-F5344CB8AC3E}">
        <p14:creationId xmlns:p14="http://schemas.microsoft.com/office/powerpoint/2010/main" val="8206607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84</a:t>
            </a:fld>
            <a:endParaRPr lang="en-US"/>
          </a:p>
        </p:txBody>
      </p:sp>
    </p:spTree>
    <p:extLst>
      <p:ext uri="{BB962C8B-B14F-4D97-AF65-F5344CB8AC3E}">
        <p14:creationId xmlns:p14="http://schemas.microsoft.com/office/powerpoint/2010/main" val="138363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89</a:t>
            </a:fld>
            <a:endParaRPr lang="en-US"/>
          </a:p>
        </p:txBody>
      </p:sp>
    </p:spTree>
    <p:extLst>
      <p:ext uri="{BB962C8B-B14F-4D97-AF65-F5344CB8AC3E}">
        <p14:creationId xmlns:p14="http://schemas.microsoft.com/office/powerpoint/2010/main" val="17133238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dirty="0" smtClean="0"/>
              <a:t>Lecture #: Lecture Title</a:t>
            </a:r>
            <a:endParaRPr lang="en-US" dirty="0"/>
          </a:p>
        </p:txBody>
      </p:sp>
      <p:sp>
        <p:nvSpPr>
          <p:cNvPr id="4" name="Date Placeholder 3"/>
          <p:cNvSpPr>
            <a:spLocks noGrp="1"/>
          </p:cNvSpPr>
          <p:nvPr>
            <p:ph type="dt" sz="half" idx="10"/>
          </p:nvPr>
        </p:nvSpPr>
        <p:spPr/>
        <p:txBody>
          <a:bodyPr/>
          <a:lstStyle/>
          <a:p>
            <a:fld id="{71AC9866-15C7-F04C-91F6-217D2BAB9DFF}" type="datetimeFigureOut">
              <a:rPr lang="en-US" smtClean="0"/>
              <a:t>7/24/18</a:t>
            </a:fld>
            <a:endParaRPr lang="en-US"/>
          </a:p>
        </p:txBody>
      </p:sp>
      <p:sp>
        <p:nvSpPr>
          <p:cNvPr id="5" name="Footer Placeholder 4"/>
          <p:cNvSpPr>
            <a:spLocks noGrp="1"/>
          </p:cNvSpPr>
          <p:nvPr>
            <p:ph type="ftr" sz="quarter" idx="11"/>
          </p:nvPr>
        </p:nvSpPr>
        <p:spPr/>
        <p:txBody>
          <a:bodyPr/>
          <a:lstStyle/>
          <a:p>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algn="ctr"/>
            <a:r>
              <a:rPr lang="en-US" sz="2400" b="0" i="0" dirty="0" err="1" smtClean="0">
                <a:solidFill>
                  <a:schemeClr val="tx1">
                    <a:lumMod val="75000"/>
                    <a:lumOff val="25000"/>
                  </a:schemeClr>
                </a:solidFill>
                <a:latin typeface="Karla" charset="0"/>
                <a:ea typeface="Karla" charset="0"/>
                <a:cs typeface="Karla" charset="0"/>
              </a:rPr>
              <a:t>Pavlos</a:t>
            </a:r>
            <a:r>
              <a:rPr lang="en-US" sz="2400" b="0" i="0" dirty="0" smtClean="0">
                <a:solidFill>
                  <a:schemeClr val="tx1">
                    <a:lumMod val="75000"/>
                    <a:lumOff val="25000"/>
                  </a:schemeClr>
                </a:solidFill>
                <a:latin typeface="Karla" charset="0"/>
                <a:ea typeface="Karla" charset="0"/>
                <a:cs typeface="Karla" charset="0"/>
              </a:rPr>
              <a:t> </a:t>
            </a:r>
            <a:r>
              <a:rPr lang="en-US" sz="2400" b="0" i="0" dirty="0" err="1" smtClean="0">
                <a:solidFill>
                  <a:schemeClr val="tx1">
                    <a:lumMod val="75000"/>
                    <a:lumOff val="25000"/>
                  </a:schemeClr>
                </a:solidFill>
                <a:latin typeface="Karla" charset="0"/>
                <a:ea typeface="Karla" charset="0"/>
                <a:cs typeface="Karla" charset="0"/>
              </a:rPr>
              <a:t>Protopapas</a:t>
            </a:r>
            <a:endParaRPr lang="en-US" sz="2400" b="0" i="0" dirty="0" smtClean="0">
              <a:solidFill>
                <a:schemeClr val="tx1">
                  <a:lumMod val="75000"/>
                  <a:lumOff val="25000"/>
                </a:schemeClr>
              </a:solidFill>
              <a:latin typeface="Karla" charset="0"/>
              <a:ea typeface="Karla" charset="0"/>
              <a:cs typeface="Karla" charset="0"/>
            </a:endParaRPr>
          </a:p>
          <a:p>
            <a:pPr algn="ctr"/>
            <a:r>
              <a:rPr lang="en-US" sz="1600" b="0" i="0" dirty="0" smtClean="0">
                <a:solidFill>
                  <a:schemeClr val="tx1">
                    <a:lumMod val="75000"/>
                    <a:lumOff val="25000"/>
                  </a:schemeClr>
                </a:solidFill>
                <a:latin typeface="Karla" charset="0"/>
                <a:ea typeface="Karla" charset="0"/>
                <a:cs typeface="Karla" charset="0"/>
              </a:rPr>
              <a:t>Institute for Applied</a:t>
            </a:r>
            <a:r>
              <a:rPr lang="en-US" sz="1600" b="0" i="0" baseline="0" dirty="0" smtClean="0">
                <a:solidFill>
                  <a:schemeClr val="tx1">
                    <a:lumMod val="75000"/>
                    <a:lumOff val="25000"/>
                  </a:schemeClr>
                </a:solidFill>
                <a:latin typeface="Karla" charset="0"/>
                <a:ea typeface="Karla" charset="0"/>
                <a:cs typeface="Karla" charset="0"/>
              </a:rPr>
              <a:t> Computational Science</a:t>
            </a:r>
          </a:p>
          <a:p>
            <a:pPr algn="ctr"/>
            <a:r>
              <a:rPr lang="en-US" sz="1600" b="0" i="0" baseline="0" dirty="0" smtClean="0">
                <a:solidFill>
                  <a:schemeClr val="tx1">
                    <a:lumMod val="75000"/>
                    <a:lumOff val="25000"/>
                  </a:schemeClr>
                </a:solidFill>
                <a:latin typeface="Karla" charset="0"/>
                <a:ea typeface="Karla" charset="0"/>
                <a:cs typeface="Karla" charset="0"/>
              </a:rPr>
              <a:t>Harvard</a:t>
            </a:r>
            <a:endParaRPr lang="en-US" sz="1600" b="0" i="0" dirty="0">
              <a:solidFill>
                <a:schemeClr val="tx1">
                  <a:lumMod val="75000"/>
                  <a:lumOff val="25000"/>
                </a:schemeClr>
              </a:solidFill>
              <a:latin typeface="Karla" charset="0"/>
              <a:ea typeface="Karla" charset="0"/>
              <a:cs typeface="Karla" charset="0"/>
            </a:endParaRP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smtClean="0"/>
              <a:t>Drag picture to placeholder or click icon to add</a:t>
            </a:r>
            <a:endParaRPr lang="en-US"/>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AC9866-15C7-F04C-91F6-217D2BAB9DFF}" type="datetimeFigureOut">
              <a:rPr lang="en-US" smtClean="0"/>
              <a:t>7/24/18</a:t>
            </a:fld>
            <a:endParaRPr lang="en-US"/>
          </a:p>
        </p:txBody>
      </p:sp>
      <p:sp>
        <p:nvSpPr>
          <p:cNvPr id="9" name="Slide Number Placeholder 4"/>
          <p:cNvSpPr>
            <a:spLocks noGrp="1"/>
          </p:cNvSpPr>
          <p:nvPr>
            <p:ph type="sldNum" sz="quarter" idx="12"/>
          </p:nvPr>
        </p:nvSpPr>
        <p:spPr>
          <a:xfrm>
            <a:off x="8993093" y="6356353"/>
            <a:ext cx="2844800" cy="365125"/>
          </a:xfrm>
        </p:spPr>
        <p:txBody>
          <a:bodyPr/>
          <a:lstStyle/>
          <a:p>
            <a:fld id="{7F0F7CC4-1253-5A43-BAA1-79A92D1C36FA}" type="slidenum">
              <a:rPr lang="en-US" smtClean="0"/>
              <a:t>‹#›</a:t>
            </a:fld>
            <a:endParaRPr lang="en-US"/>
          </a:p>
        </p:txBody>
      </p:sp>
      <p:sp>
        <p:nvSpPr>
          <p:cNvPr id="10" name="TextBox 9"/>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2" name="Footer Placeholder 2"/>
          <p:cNvSpPr>
            <a:spLocks noGrp="1"/>
          </p:cNvSpPr>
          <p:nvPr>
            <p:ph type="ftr" sz="quarter" idx="11"/>
          </p:nvPr>
        </p:nvSpPr>
        <p:spPr>
          <a:xfrm>
            <a:off x="4165600" y="6356353"/>
            <a:ext cx="3860800" cy="365125"/>
          </a:xfrm>
        </p:spPr>
        <p:txBody>
          <a:bodyPr/>
          <a:lstStyle/>
          <a:p>
            <a:endParaRPr lang="en-US"/>
          </a:p>
        </p:txBody>
      </p:sp>
      <p:grpSp>
        <p:nvGrpSpPr>
          <p:cNvPr id="13" name="Group 12"/>
          <p:cNvGrpSpPr>
            <a:grpSpLocks/>
          </p:cNvGrpSpPr>
          <p:nvPr/>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AC9866-15C7-F04C-91F6-217D2BAB9DFF}" type="datetimeFigureOut">
              <a:rPr lang="en-US" smtClean="0"/>
              <a:t>7/24/18</a:t>
            </a:fld>
            <a:endParaRPr lang="en-US"/>
          </a:p>
        </p:txBody>
      </p:sp>
      <p:sp>
        <p:nvSpPr>
          <p:cNvPr id="7" name="Slide Number Placeholder 4"/>
          <p:cNvSpPr>
            <a:spLocks noGrp="1"/>
          </p:cNvSpPr>
          <p:nvPr>
            <p:ph type="sldNum" sz="quarter" idx="12"/>
          </p:nvPr>
        </p:nvSpPr>
        <p:spPr>
          <a:xfrm>
            <a:off x="8993093" y="6356353"/>
            <a:ext cx="2844800" cy="365125"/>
          </a:xfrm>
        </p:spPr>
        <p:txBody>
          <a:bodyPr/>
          <a:lstStyle/>
          <a:p>
            <a:fld id="{7F0F7CC4-1253-5A43-BAA1-79A92D1C36FA}" type="slidenum">
              <a:rPr lang="en-US" smtClean="0"/>
              <a:t>‹#›</a:t>
            </a:fld>
            <a:endParaRPr lang="en-US"/>
          </a:p>
        </p:txBody>
      </p:sp>
      <p:sp>
        <p:nvSpPr>
          <p:cNvPr id="8" name="TextBox 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9"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AC9866-15C7-F04C-91F6-217D2BAB9DFF}" type="datetimeFigureOut">
              <a:rPr lang="en-US" smtClean="0"/>
              <a:t>7/24/18</a:t>
            </a:fld>
            <a:endParaRPr lang="en-US"/>
          </a:p>
        </p:txBody>
      </p:sp>
      <p:sp>
        <p:nvSpPr>
          <p:cNvPr id="7" name="Slide Number Placeholder 4"/>
          <p:cNvSpPr>
            <a:spLocks noGrp="1"/>
          </p:cNvSpPr>
          <p:nvPr>
            <p:ph type="sldNum" sz="quarter" idx="12"/>
          </p:nvPr>
        </p:nvSpPr>
        <p:spPr>
          <a:xfrm>
            <a:off x="8993093" y="6356353"/>
            <a:ext cx="2844800" cy="365125"/>
          </a:xfrm>
        </p:spPr>
        <p:txBody>
          <a:bodyPr/>
          <a:lstStyle/>
          <a:p>
            <a:fld id="{7F0F7CC4-1253-5A43-BAA1-79A92D1C36FA}" type="slidenum">
              <a:rPr lang="en-US" smtClean="0"/>
              <a:t>‹#›</a:t>
            </a:fld>
            <a:endParaRPr lang="en-US"/>
          </a:p>
        </p:txBody>
      </p:sp>
      <p:sp>
        <p:nvSpPr>
          <p:cNvPr id="8" name="TextBox 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9"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7" name="Footer Placeholder 2"/>
          <p:cNvSpPr>
            <a:spLocks noGrp="1"/>
          </p:cNvSpPr>
          <p:nvPr>
            <p:ph type="ftr" sz="quarter" idx="11"/>
          </p:nvPr>
        </p:nvSpPr>
        <p:spPr>
          <a:xfrm>
            <a:off x="4165600" y="6356353"/>
            <a:ext cx="3860800" cy="365125"/>
          </a:xfrm>
        </p:spPr>
        <p:txBody>
          <a:bodyPr/>
          <a:lstStyle/>
          <a:p>
            <a:endParaRPr lang="en-US"/>
          </a:p>
        </p:txBody>
      </p:sp>
      <p:sp>
        <p:nvSpPr>
          <p:cNvPr id="18" name="Footer Placeholder 2"/>
          <p:cNvSpPr txBox="1">
            <a:spLocks/>
          </p:cNvSpPr>
          <p:nvPr/>
        </p:nvSpPr>
        <p:spPr>
          <a:xfrm>
            <a:off x="4170083" y="6347389"/>
            <a:ext cx="3860800"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mtClean="0"/>
              <a:t>LML Colombia 2018</a:t>
            </a: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4" name="Slide Number Placeholder 4"/>
          <p:cNvSpPr>
            <a:spLocks noGrp="1"/>
          </p:cNvSpPr>
          <p:nvPr>
            <p:ph type="sldNum" sz="quarter" idx="12"/>
          </p:nvPr>
        </p:nvSpPr>
        <p:spPr>
          <a:xfrm>
            <a:off x="8651902" y="6363663"/>
            <a:ext cx="2844800" cy="365125"/>
          </a:xfrm>
        </p:spPr>
        <p:txBody>
          <a:bodyPr/>
          <a:lstStyle/>
          <a:p>
            <a:fld id="{7F0F7CC4-1253-5A43-BAA1-79A92D1C36FA}" type="slidenum">
              <a:rPr lang="en-US" smtClean="0"/>
              <a:t>‹#›</a:t>
            </a:fld>
            <a:endParaRPr lang="en-US"/>
          </a:p>
        </p:txBody>
      </p:sp>
      <p:sp>
        <p:nvSpPr>
          <p:cNvPr id="15" name="TextBox 14"/>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9" name="Slide Number Placeholder 4"/>
          <p:cNvSpPr txBox="1">
            <a:spLocks/>
          </p:cNvSpPr>
          <p:nvPr/>
        </p:nvSpPr>
        <p:spPr>
          <a:xfrm>
            <a:off x="8656385" y="6360835"/>
            <a:ext cx="2844800"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A13833A1-46C9-FB45-812F-A8AC7B5136EB}" type="slidenum">
              <a:rPr lang="en-US" smtClean="0"/>
              <a:pPr/>
              <a:t>‹#›</a:t>
            </a:fld>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Footer Placeholder 3"/>
          <p:cNvSpPr>
            <a:spLocks noGrp="1"/>
          </p:cNvSpPr>
          <p:nvPr>
            <p:ph type="ftr" sz="quarter" idx="11"/>
          </p:nvPr>
        </p:nvSpPr>
        <p:spPr>
          <a:xfrm>
            <a:off x="4165600" y="6356353"/>
            <a:ext cx="3860800" cy="365125"/>
          </a:xfrm>
        </p:spPr>
        <p:txBody>
          <a:bodyPr/>
          <a:lstStyle/>
          <a:p>
            <a:r>
              <a:rPr lang="en-US" dirty="0" smtClean="0"/>
              <a:t>LML Colombia 2018</a:t>
            </a:r>
            <a:endParaRPr lang="en-US" dirty="0"/>
          </a:p>
        </p:txBody>
      </p: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4" name="Slide Number Placeholder 4"/>
          <p:cNvSpPr>
            <a:spLocks noGrp="1"/>
          </p:cNvSpPr>
          <p:nvPr>
            <p:ph type="sldNum" sz="quarter" idx="12"/>
          </p:nvPr>
        </p:nvSpPr>
        <p:spPr>
          <a:xfrm>
            <a:off x="8651902" y="6363663"/>
            <a:ext cx="2844800" cy="365125"/>
          </a:xfrm>
        </p:spPr>
        <p:txBody>
          <a:bodyPr/>
          <a:lstStyle/>
          <a:p>
            <a:fld id="{7F0F7CC4-1253-5A43-BAA1-79A92D1C36FA}" type="slidenum">
              <a:rPr lang="en-US" smtClean="0"/>
              <a:t>‹#›</a:t>
            </a:fld>
            <a:endParaRPr lang="en-US"/>
          </a:p>
        </p:txBody>
      </p:sp>
      <p:sp>
        <p:nvSpPr>
          <p:cNvPr id="17" name="TextBox 16"/>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AC9866-15C7-F04C-91F6-217D2BAB9DFF}" type="datetimeFigureOut">
              <a:rPr lang="en-US" smtClean="0"/>
              <a:t>7/24/18</a:t>
            </a:fld>
            <a:endParaRPr lang="en-US"/>
          </a:p>
        </p:txBody>
      </p:sp>
      <p:sp>
        <p:nvSpPr>
          <p:cNvPr id="7" name="Footer Placeholder 3"/>
          <p:cNvSpPr>
            <a:spLocks noGrp="1"/>
          </p:cNvSpPr>
          <p:nvPr>
            <p:ph type="ftr" sz="quarter" idx="11"/>
          </p:nvPr>
        </p:nvSpPr>
        <p:spPr>
          <a:xfrm>
            <a:off x="4165600" y="6356353"/>
            <a:ext cx="3860800" cy="365125"/>
          </a:xfrm>
        </p:spPr>
        <p:txBody>
          <a:bodyPr/>
          <a:lstStyle/>
          <a:p>
            <a:endParaRPr lang="en-US"/>
          </a:p>
        </p:txBody>
      </p:sp>
      <p:sp>
        <p:nvSpPr>
          <p:cNvPr id="13" name="Slide Number Placeholder 4"/>
          <p:cNvSpPr>
            <a:spLocks noGrp="1"/>
          </p:cNvSpPr>
          <p:nvPr>
            <p:ph type="sldNum" sz="quarter" idx="12"/>
          </p:nvPr>
        </p:nvSpPr>
        <p:spPr>
          <a:xfrm>
            <a:off x="8993093" y="6356353"/>
            <a:ext cx="2844800" cy="365125"/>
          </a:xfrm>
        </p:spPr>
        <p:txBody>
          <a:bodyPr/>
          <a:lstStyle/>
          <a:p>
            <a:fld id="{7F0F7CC4-1253-5A43-BAA1-79A92D1C36FA}" type="slidenum">
              <a:rPr lang="en-US" smtClean="0"/>
              <a:t>‹#›</a:t>
            </a:fld>
            <a:endParaRPr lang="en-US"/>
          </a:p>
        </p:txBody>
      </p:sp>
      <p:sp>
        <p:nvSpPr>
          <p:cNvPr id="14" name="TextBox 13"/>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7195B39-179D-8647-8689-2EE25E605572}" type="datetime1">
              <a:rPr lang="en-US" smtClean="0"/>
              <a:t>7/24/18</a:t>
            </a:fld>
            <a:endParaRPr lang="en-US"/>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3" name="Footer Placeholder 3"/>
          <p:cNvSpPr>
            <a:spLocks noGrp="1"/>
          </p:cNvSpPr>
          <p:nvPr>
            <p:ph type="ftr" sz="quarter" idx="11"/>
          </p:nvPr>
        </p:nvSpPr>
        <p:spPr>
          <a:xfrm>
            <a:off x="4165600" y="6356353"/>
            <a:ext cx="3860800" cy="365125"/>
          </a:xfrm>
        </p:spPr>
        <p:txBody>
          <a:bodyPr/>
          <a:lstStyle/>
          <a:p>
            <a:endParaRPr lang="en-US"/>
          </a:p>
        </p:txBody>
      </p:sp>
      <p:sp>
        <p:nvSpPr>
          <p:cNvPr id="12" name="Slide Number Placeholder 4"/>
          <p:cNvSpPr>
            <a:spLocks noGrp="1"/>
          </p:cNvSpPr>
          <p:nvPr>
            <p:ph type="sldNum" sz="quarter" idx="12"/>
          </p:nvPr>
        </p:nvSpPr>
        <p:spPr>
          <a:xfrm>
            <a:off x="8477091" y="6363663"/>
            <a:ext cx="2844800" cy="365125"/>
          </a:xfrm>
        </p:spPr>
        <p:txBody>
          <a:bodyPr/>
          <a:lstStyle/>
          <a:p>
            <a:fld id="{7F0F7CC4-1253-5A43-BAA1-79A92D1C36FA}" type="slidenum">
              <a:rPr lang="en-US" smtClean="0"/>
              <a:t>‹#›</a:t>
            </a:fld>
            <a:endParaRPr lang="en-US"/>
          </a:p>
        </p:txBody>
      </p:sp>
      <p:sp>
        <p:nvSpPr>
          <p:cNvPr id="14" name="TextBox 13"/>
          <p:cNvSpPr txBox="1"/>
          <p:nvPr/>
        </p:nvSpPr>
        <p:spPr>
          <a:xfrm>
            <a:off x="9758326" y="6427149"/>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51235F-66CD-E248-BE58-BA79CA94DB79}" type="datetime1">
              <a:rPr lang="en-US" smtClean="0"/>
              <a:t>7/24/18</a:t>
            </a:fld>
            <a:endParaRPr lang="en-US"/>
          </a:p>
        </p:txBody>
      </p:sp>
      <p:grpSp>
        <p:nvGrpSpPr>
          <p:cNvPr id="10" name="Group 9"/>
          <p:cNvGrpSpPr>
            <a:grpSpLocks/>
          </p:cNvGrpSpPr>
          <p:nvPr/>
        </p:nvGrpSpPr>
        <p:grpSpPr>
          <a:xfrm>
            <a:off x="667462" y="6153741"/>
            <a:ext cx="812363" cy="461756"/>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2" name="Picture 11"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Footer Placeholder 3"/>
          <p:cNvSpPr>
            <a:spLocks noGrp="1"/>
          </p:cNvSpPr>
          <p:nvPr>
            <p:ph type="ftr" sz="quarter" idx="11"/>
          </p:nvPr>
        </p:nvSpPr>
        <p:spPr>
          <a:xfrm>
            <a:off x="4165600" y="6356353"/>
            <a:ext cx="3860800" cy="365125"/>
          </a:xfrm>
        </p:spPr>
        <p:txBody>
          <a:bodyPr/>
          <a:lstStyle/>
          <a:p>
            <a:endParaRPr lang="en-US"/>
          </a:p>
        </p:txBody>
      </p:sp>
      <p:sp>
        <p:nvSpPr>
          <p:cNvPr id="17" name="Slide Number Placeholder 4"/>
          <p:cNvSpPr>
            <a:spLocks noGrp="1"/>
          </p:cNvSpPr>
          <p:nvPr>
            <p:ph type="sldNum" sz="quarter" idx="12"/>
          </p:nvPr>
        </p:nvSpPr>
        <p:spPr>
          <a:xfrm>
            <a:off x="8993093" y="6356353"/>
            <a:ext cx="2844800" cy="365125"/>
          </a:xfrm>
        </p:spPr>
        <p:txBody>
          <a:bodyPr/>
          <a:lstStyle/>
          <a:p>
            <a:fld id="{7F0F7CC4-1253-5A43-BAA1-79A92D1C36FA}" type="slidenum">
              <a:rPr lang="en-US" smtClean="0"/>
              <a:t>‹#›</a:t>
            </a:fld>
            <a:endParaRPr lang="en-US"/>
          </a:p>
        </p:txBody>
      </p:sp>
      <p:sp>
        <p:nvSpPr>
          <p:cNvPr id="18" name="TextBox 17"/>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2">
    <p:spTree>
      <p:nvGrpSpPr>
        <p:cNvPr id="1" name=""/>
        <p:cNvGrpSpPr/>
        <p:nvPr/>
      </p:nvGrpSpPr>
      <p:grpSpPr>
        <a:xfrm>
          <a:off x="0" y="0"/>
          <a:ext cx="0" cy="0"/>
          <a:chOff x="0" y="0"/>
          <a:chExt cx="0" cy="0"/>
        </a:xfrm>
      </p:grpSpPr>
      <p:sp>
        <p:nvSpPr>
          <p:cNvPr id="2" name="Title 1"/>
          <p:cNvSpPr>
            <a:spLocks noGrp="1"/>
          </p:cNvSpPr>
          <p:nvPr>
            <p:ph type="title"/>
          </p:nvPr>
        </p:nvSpPr>
        <p:spPr>
          <a:xfrm>
            <a:off x="609600" y="2686170"/>
            <a:ext cx="10972800" cy="767276"/>
          </a:xfrm>
          <a:prstGeom prst="rect">
            <a:avLst/>
          </a:prstGeo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1AC9866-15C7-F04C-91F6-217D2BAB9DFF}" type="datetimeFigureOut">
              <a:rPr lang="en-US" smtClean="0"/>
              <a:t>7/24/18</a:t>
            </a:fld>
            <a:endParaRPr lang="en-US"/>
          </a:p>
        </p:txBody>
      </p:sp>
      <p:grpSp>
        <p:nvGrpSpPr>
          <p:cNvPr id="6" name="Group 5"/>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21" name="Slide Number Placeholder 4"/>
          <p:cNvSpPr>
            <a:spLocks noGrp="1"/>
          </p:cNvSpPr>
          <p:nvPr>
            <p:ph type="sldNum" sz="quarter" idx="12"/>
          </p:nvPr>
        </p:nvSpPr>
        <p:spPr>
          <a:xfrm>
            <a:off x="8651902" y="6363663"/>
            <a:ext cx="2844800" cy="365125"/>
          </a:xfrm>
        </p:spPr>
        <p:txBody>
          <a:bodyPr/>
          <a:lstStyle/>
          <a:p>
            <a:fld id="{7F0F7CC4-1253-5A43-BAA1-79A92D1C36FA}" type="slidenum">
              <a:rPr lang="en-US" smtClean="0"/>
              <a:t>‹#›</a:t>
            </a:fld>
            <a:endParaRPr lang="en-US"/>
          </a:p>
        </p:txBody>
      </p:sp>
      <p:sp>
        <p:nvSpPr>
          <p:cNvPr id="22" name="TextBox 21"/>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24" name="Footer Placeholder 2"/>
          <p:cNvSpPr>
            <a:spLocks noGrp="1"/>
          </p:cNvSpPr>
          <p:nvPr>
            <p:ph type="ftr" sz="quarter" idx="11"/>
          </p:nvPr>
        </p:nvSpPr>
        <p:spPr>
          <a:xfrm>
            <a:off x="4165600" y="6356353"/>
            <a:ext cx="3860800" cy="365125"/>
          </a:xfrm>
        </p:spPr>
        <p:txBody>
          <a:bodyPr/>
          <a:lstStyle/>
          <a:p>
            <a:endParaRPr lang="en-US"/>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147E763-D5D1-584E-8850-0193502B9A20}" type="datetime1">
              <a:rPr lang="en-US" smtClean="0"/>
              <a:t>7/24/18</a:t>
            </a:fld>
            <a:endParaRPr lang="en-US"/>
          </a:p>
        </p:txBody>
      </p:sp>
      <p:sp>
        <p:nvSpPr>
          <p:cNvPr id="3" name="Footer Placeholder 2"/>
          <p:cNvSpPr>
            <a:spLocks noGrp="1"/>
          </p:cNvSpPr>
          <p:nvPr>
            <p:ph type="ftr" sz="quarter" idx="11"/>
          </p:nvPr>
        </p:nvSpPr>
        <p:spPr/>
        <p:txBody>
          <a:bodyPr/>
          <a:lstStyle/>
          <a:p>
            <a:r>
              <a:rPr lang="en-US" dirty="0" smtClean="0"/>
              <a:t>LML Colombia 2018</a:t>
            </a:r>
          </a:p>
        </p:txBody>
      </p:sp>
      <p:grpSp>
        <p:nvGrpSpPr>
          <p:cNvPr id="8" name="Group 7"/>
          <p:cNvGrpSpPr>
            <a:grpSpLocks/>
          </p:cNvGrpSpPr>
          <p:nvPr/>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0" name="Picture 9"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89690" y="6255314"/>
            <a:ext cx="329520" cy="457200"/>
          </a:xfrm>
          <a:prstGeom prst="rect">
            <a:avLst/>
          </a:prstGeom>
        </p:spPr>
      </p:pic>
      <p:sp>
        <p:nvSpPr>
          <p:cNvPr id="17" name="Slide Number Placeholder 4"/>
          <p:cNvSpPr>
            <a:spLocks noGrp="1"/>
          </p:cNvSpPr>
          <p:nvPr>
            <p:ph type="sldNum" sz="quarter" idx="12"/>
          </p:nvPr>
        </p:nvSpPr>
        <p:spPr>
          <a:xfrm>
            <a:off x="8651902" y="6363663"/>
            <a:ext cx="2844800" cy="365125"/>
          </a:xfrm>
        </p:spPr>
        <p:txBody>
          <a:bodyPr/>
          <a:lstStyle/>
          <a:p>
            <a:fld id="{7F0F7CC4-1253-5A43-BAA1-79A92D1C36FA}" type="slidenum">
              <a:rPr lang="en-US" smtClean="0"/>
              <a:t>‹#›</a:t>
            </a:fld>
            <a:endParaRPr lang="en-US"/>
          </a:p>
        </p:txBody>
      </p:sp>
      <p:sp>
        <p:nvSpPr>
          <p:cNvPr id="18" name="TextBox 17"/>
          <p:cNvSpPr txBox="1"/>
          <p:nvPr/>
        </p:nvSpPr>
        <p:spPr>
          <a:xfrm>
            <a:off x="10027266" y="6413702"/>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1AC9866-15C7-F04C-91F6-217D2BAB9DFF}" type="datetimeFigureOut">
              <a:rPr lang="en-US" smtClean="0"/>
              <a:t>7/24/18</a:t>
            </a:fld>
            <a:endParaRPr lang="en-US"/>
          </a:p>
        </p:txBody>
      </p:sp>
      <p:sp>
        <p:nvSpPr>
          <p:cNvPr id="9" name="Slide Number Placeholder 4"/>
          <p:cNvSpPr>
            <a:spLocks noGrp="1"/>
          </p:cNvSpPr>
          <p:nvPr>
            <p:ph type="sldNum" sz="quarter" idx="12"/>
          </p:nvPr>
        </p:nvSpPr>
        <p:spPr>
          <a:xfrm>
            <a:off x="8993093" y="6356353"/>
            <a:ext cx="2844800" cy="365125"/>
          </a:xfrm>
        </p:spPr>
        <p:txBody>
          <a:bodyPr/>
          <a:lstStyle/>
          <a:p>
            <a:fld id="{7F0F7CC4-1253-5A43-BAA1-79A92D1C36FA}" type="slidenum">
              <a:rPr lang="en-US" smtClean="0"/>
              <a:t>‹#›</a:t>
            </a:fld>
            <a:endParaRPr lang="en-US"/>
          </a:p>
        </p:txBody>
      </p:sp>
      <p:sp>
        <p:nvSpPr>
          <p:cNvPr id="10" name="TextBox 9"/>
          <p:cNvSpPr txBox="1"/>
          <p:nvPr/>
        </p:nvSpPr>
        <p:spPr>
          <a:xfrm>
            <a:off x="10162846" y="6408110"/>
            <a:ext cx="1289135" cy="261610"/>
          </a:xfrm>
          <a:prstGeom prst="rect">
            <a:avLst/>
          </a:prstGeom>
          <a:noFill/>
        </p:spPr>
        <p:txBody>
          <a:bodyPr wrap="none" rtlCol="0">
            <a:spAutoFit/>
          </a:bodyPr>
          <a:lstStyle/>
          <a:p>
            <a:r>
              <a:rPr lang="en-US" sz="1100" cap="small" baseline="0" dirty="0" err="1" smtClean="0">
                <a:solidFill>
                  <a:schemeClr val="tx1">
                    <a:lumMod val="50000"/>
                    <a:lumOff val="50000"/>
                  </a:schemeClr>
                </a:solidFill>
                <a:latin typeface="Karla" charset="0"/>
                <a:ea typeface="Karla" charset="0"/>
                <a:cs typeface="Karla" charset="0"/>
              </a:rPr>
              <a:t>Pavlos</a:t>
            </a:r>
            <a:r>
              <a:rPr lang="en-US" sz="1100" cap="small" baseline="0" dirty="0" smtClean="0">
                <a:solidFill>
                  <a:schemeClr val="tx1">
                    <a:lumMod val="50000"/>
                    <a:lumOff val="50000"/>
                  </a:schemeClr>
                </a:solidFill>
                <a:latin typeface="Karla" charset="0"/>
                <a:ea typeface="Karla" charset="0"/>
                <a:cs typeface="Karla" charset="0"/>
              </a:rPr>
              <a:t> </a:t>
            </a:r>
            <a:r>
              <a:rPr lang="en-US" sz="1100" cap="small" baseline="0" dirty="0" err="1" smtClean="0">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
        <p:nvSpPr>
          <p:cNvPr id="12" name="Footer Placeholder 2"/>
          <p:cNvSpPr>
            <a:spLocks noGrp="1"/>
          </p:cNvSpPr>
          <p:nvPr>
            <p:ph type="ftr" sz="quarter" idx="11"/>
          </p:nvPr>
        </p:nvSpPr>
        <p:spPr>
          <a:xfrm>
            <a:off x="4165600" y="6356353"/>
            <a:ext cx="3860800" cy="365125"/>
          </a:xfrm>
        </p:spPr>
        <p:txBody>
          <a:bodyPr/>
          <a:lstStyle/>
          <a:p>
            <a:endParaRPr lang="en-US"/>
          </a:p>
        </p:txBody>
      </p:sp>
      <p:grpSp>
        <p:nvGrpSpPr>
          <p:cNvPr id="13" name="Group 12"/>
          <p:cNvGrpSpPr>
            <a:grpSpLocks/>
          </p:cNvGrpSpPr>
          <p:nvPr/>
        </p:nvGrpSpPr>
        <p:grpSpPr>
          <a:xfrm>
            <a:off x="667462" y="6153741"/>
            <a:ext cx="812363" cy="461756"/>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AC9866-15C7-F04C-91F6-217D2BAB9DFF}" type="datetimeFigureOut">
              <a:rPr lang="en-US" smtClean="0"/>
              <a:t>7/24/18</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F0F7CC4-1253-5A43-BAA1-79A92D1C36FA}" type="slidenum">
              <a:rPr lang="en-US" smtClean="0"/>
              <a:t>‹#›</a:t>
            </a:fld>
            <a:endParaRPr lang="en-US"/>
          </a:p>
        </p:txBody>
      </p:sp>
    </p:spTree>
    <p:extLst>
      <p:ext uri="{BB962C8B-B14F-4D97-AF65-F5344CB8AC3E}">
        <p14:creationId xmlns:p14="http://schemas.microsoft.com/office/powerpoint/2010/main" val="2019980914"/>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gif"/><Relationship Id="rId3" Type="http://schemas.openxmlformats.org/officeDocument/2006/relationships/image" Target="../media/image1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gif"/><Relationship Id="rId3" Type="http://schemas.openxmlformats.org/officeDocument/2006/relationships/image" Target="../media/image12.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1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3.emf"/><Relationship Id="rId4" Type="http://schemas.openxmlformats.org/officeDocument/2006/relationships/image" Target="../media/image24.emf"/><Relationship Id="rId1" Type="http://schemas.openxmlformats.org/officeDocument/2006/relationships/slideLayout" Target="../slideLayouts/slideLayout2.xml"/><Relationship Id="rId2" Type="http://schemas.openxmlformats.org/officeDocument/2006/relationships/image" Target="../media/image22.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6.xml.rels><?xml version="1.0" encoding="UTF-8" standalone="yes"?>
<Relationships xmlns="http://schemas.openxmlformats.org/package/2006/relationships"><Relationship Id="rId3" Type="http://schemas.openxmlformats.org/officeDocument/2006/relationships/image" Target="../media/image31.emf"/><Relationship Id="rId4" Type="http://schemas.openxmlformats.org/officeDocument/2006/relationships/image" Target="../media/image32.emf"/><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tif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 Id="rId3" Type="http://schemas.openxmlformats.org/officeDocument/2006/relationships/image" Target="../media/image3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tiff"/><Relationship Id="rId3" Type="http://schemas.openxmlformats.org/officeDocument/2006/relationships/image" Target="../media/image4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tiff"/><Relationship Id="rId3" Type="http://schemas.openxmlformats.org/officeDocument/2006/relationships/image" Target="../media/image46.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47.tif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tif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tif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tif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tif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3.tiff"/><Relationship Id="rId4" Type="http://schemas.openxmlformats.org/officeDocument/2006/relationships/image" Target="../media/image54.tiff"/><Relationship Id="rId1" Type="http://schemas.openxmlformats.org/officeDocument/2006/relationships/slideLayout" Target="../slideLayouts/slideLayout2.xml"/><Relationship Id="rId2" Type="http://schemas.openxmlformats.org/officeDocument/2006/relationships/image" Target="../media/image52.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tiff"/></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56.tif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81.xml.rels><?xml version="1.0" encoding="UTF-8" standalone="yes"?>
<Relationships xmlns="http://schemas.openxmlformats.org/package/2006/relationships"><Relationship Id="rId3" Type="http://schemas.openxmlformats.org/officeDocument/2006/relationships/image" Target="../media/image58.tiff"/><Relationship Id="rId4" Type="http://schemas.openxmlformats.org/officeDocument/2006/relationships/image" Target="../media/image59.tiff"/><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0.tif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a:t>
            </a:r>
            <a:r>
              <a:rPr lang="en-US" dirty="0" smtClean="0"/>
              <a:t>3: </a:t>
            </a:r>
            <a:r>
              <a:rPr lang="en-US" dirty="0"/>
              <a:t>Logistic Regression &amp; </a:t>
            </a:r>
            <a:r>
              <a:rPr lang="en-US" i="1" dirty="0"/>
              <a:t>k</a:t>
            </a:r>
            <a:r>
              <a:rPr lang="en-US" dirty="0"/>
              <a:t>-NN for Classification</a:t>
            </a:r>
          </a:p>
        </p:txBody>
      </p:sp>
    </p:spTree>
    <p:extLst>
      <p:ext uri="{BB962C8B-B14F-4D97-AF65-F5344CB8AC3E}">
        <p14:creationId xmlns:p14="http://schemas.microsoft.com/office/powerpoint/2010/main" val="273062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Classification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Given a dataset:</a:t>
                </a:r>
              </a:p>
              <a:p>
                <a:r>
                  <a:rPr lang="en-US" sz="2400" dirty="0"/>
                  <a:t>  </a:t>
                </a:r>
              </a:p>
              <a:p>
                <a:r>
                  <a:rPr lang="en-US" sz="2400" dirty="0"/>
                  <a:t>where the </a:t>
                </a:r>
                <a14:m>
                  <m:oMath xmlns:m="http://schemas.openxmlformats.org/officeDocument/2006/math">
                    <m:r>
                      <a:rPr lang="en-US" sz="2400" b="0" i="1" smtClean="0">
                        <a:latin typeface="Cambria Math" charset="0"/>
                      </a:rPr>
                      <m:t>𝑦</m:t>
                    </m:r>
                  </m:oMath>
                </a14:m>
                <a:r>
                  <a:rPr lang="en-US" sz="2400" dirty="0"/>
                  <a:t> are categorical (sometimes referred to as </a:t>
                </a:r>
                <a:r>
                  <a:rPr lang="en-US" sz="2400" b="1" i="1" dirty="0"/>
                  <a:t>qualitative</a:t>
                </a:r>
                <a:r>
                  <a:rPr lang="en-US" sz="2400" dirty="0"/>
                  <a:t>), we would like to be able to predict which category </a:t>
                </a:r>
                <a14:m>
                  <m:oMath xmlns:m="http://schemas.openxmlformats.org/officeDocument/2006/math">
                    <m:r>
                      <a:rPr lang="en-US" sz="2400" i="1">
                        <a:latin typeface="Cambria Math" charset="0"/>
                      </a:rPr>
                      <m:t>𝑦</m:t>
                    </m:r>
                  </m:oMath>
                </a14:m>
                <a:r>
                  <a:rPr lang="en-US" sz="2400" dirty="0"/>
                  <a:t> takes on given </a:t>
                </a:r>
                <a14:m>
                  <m:oMath xmlns:m="http://schemas.openxmlformats.org/officeDocument/2006/math">
                    <m:r>
                      <a:rPr lang="en-US" sz="2400" b="0" i="1" smtClean="0">
                        <a:latin typeface="Cambria Math" charset="0"/>
                      </a:rPr>
                      <m:t>𝑥</m:t>
                    </m:r>
                  </m:oMath>
                </a14:m>
                <a:r>
                  <a:rPr lang="en-US" sz="2400" dirty="0"/>
                  <a:t>.  </a:t>
                </a:r>
              </a:p>
              <a:p>
                <a:r>
                  <a:rPr lang="en-US" sz="2400" dirty="0"/>
                  <a:t>Linear regression </a:t>
                </a:r>
                <a:r>
                  <a:rPr lang="en-US" sz="2400" b="1" dirty="0"/>
                  <a:t>does not work well</a:t>
                </a:r>
                <a:r>
                  <a:rPr lang="en-US" sz="2400" dirty="0"/>
                  <a:t>, or is not appropriate at all, in this setting.  </a:t>
                </a:r>
              </a:p>
              <a:p>
                <a:r>
                  <a:rPr lang="en-US" sz="2400" dirty="0"/>
                  <a:t>A categorical variable </a:t>
                </a:r>
                <a14:m>
                  <m:oMath xmlns:m="http://schemas.openxmlformats.org/officeDocument/2006/math">
                    <m:r>
                      <a:rPr lang="en-US" sz="2400" i="1">
                        <a:latin typeface="Cambria Math" charset="0"/>
                      </a:rPr>
                      <m:t>𝑦</m:t>
                    </m:r>
                    <m:r>
                      <a:rPr lang="en-US" sz="2400" i="1">
                        <a:latin typeface="Cambria Math" charset="0"/>
                      </a:rPr>
                      <m:t> </m:t>
                    </m:r>
                  </m:oMath>
                </a14:m>
                <a:r>
                  <a:rPr lang="en-US" sz="2400" dirty="0"/>
                  <a:t>could be encoded to be quantitative.  For example, if </a:t>
                </a:r>
                <a14:m>
                  <m:oMath xmlns:m="http://schemas.openxmlformats.org/officeDocument/2006/math">
                    <m:r>
                      <a:rPr lang="en-US" sz="2400" i="1">
                        <a:latin typeface="Cambria Math" charset="0"/>
                      </a:rPr>
                      <m:t>𝑦</m:t>
                    </m:r>
                  </m:oMath>
                </a14:m>
                <a:r>
                  <a:rPr lang="en-US" sz="2400" dirty="0"/>
                  <a:t> represents concentration of Harvard undergrads, then </a:t>
                </a:r>
                <a14:m>
                  <m:oMath xmlns:m="http://schemas.openxmlformats.org/officeDocument/2006/math">
                    <m:r>
                      <a:rPr lang="en-US" sz="2400" i="1">
                        <a:latin typeface="Cambria Math" charset="0"/>
                      </a:rPr>
                      <m:t>𝑦</m:t>
                    </m:r>
                  </m:oMath>
                </a14:m>
                <a:r>
                  <a:rPr lang="en-US" sz="2400" dirty="0"/>
                  <a:t> could take on the values:  </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80403"/>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3430732" y="1693050"/>
            <a:ext cx="4313959" cy="314825"/>
          </a:xfrm>
          <a:prstGeom prst="rect">
            <a:avLst/>
          </a:prstGeom>
        </p:spPr>
      </p:pic>
      <p:pic>
        <p:nvPicPr>
          <p:cNvPr id="6" name="Picture 5"/>
          <p:cNvPicPr>
            <a:picLocks noChangeAspect="1"/>
          </p:cNvPicPr>
          <p:nvPr/>
        </p:nvPicPr>
        <p:blipFill>
          <a:blip r:embed="rId4"/>
          <a:stretch>
            <a:fillRect/>
          </a:stretch>
        </p:blipFill>
        <p:spPr>
          <a:xfrm>
            <a:off x="3164609" y="4963424"/>
            <a:ext cx="5799282" cy="1235913"/>
          </a:xfrm>
          <a:prstGeom prst="rect">
            <a:avLst/>
          </a:prstGeom>
        </p:spPr>
      </p:pic>
    </p:spTree>
    <p:extLst>
      <p:ext uri="{BB962C8B-B14F-4D97-AF65-F5344CB8AC3E}">
        <p14:creationId xmlns:p14="http://schemas.microsoft.com/office/powerpoint/2010/main" val="1220264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Simple Classification Example</a:t>
            </a:r>
          </a:p>
        </p:txBody>
      </p:sp>
      <p:sp>
        <p:nvSpPr>
          <p:cNvPr id="3" name="Content Placeholder 2"/>
          <p:cNvSpPr>
            <a:spLocks noGrp="1"/>
          </p:cNvSpPr>
          <p:nvPr>
            <p:ph idx="1"/>
          </p:nvPr>
        </p:nvSpPr>
        <p:spPr>
          <a:xfrm>
            <a:off x="833415" y="983807"/>
            <a:ext cx="10762840" cy="2111143"/>
          </a:xfrm>
        </p:spPr>
        <p:txBody>
          <a:bodyPr/>
          <a:lstStyle/>
          <a:p>
            <a:pPr>
              <a:spcAft>
                <a:spcPts val="1200"/>
              </a:spcAft>
            </a:pPr>
            <a:r>
              <a:rPr lang="en-US" sz="2400" dirty="0"/>
              <a:t>A linear regression could be used to predict </a:t>
            </a:r>
            <a:r>
              <a:rPr lang="en-US" sz="2400" i="1" dirty="0"/>
              <a:t>y</a:t>
            </a:r>
            <a:r>
              <a:rPr lang="en-US" sz="2400" dirty="0"/>
              <a:t> from </a:t>
            </a:r>
            <a:r>
              <a:rPr lang="en-US" sz="2400" b="1" i="1" dirty="0"/>
              <a:t>x</a:t>
            </a:r>
            <a:r>
              <a:rPr lang="en-US" sz="2400" dirty="0"/>
              <a:t>. What would be wrong with such a model?  </a:t>
            </a:r>
          </a:p>
          <a:p>
            <a:pPr>
              <a:spcAft>
                <a:spcPts val="1200"/>
              </a:spcAft>
            </a:pPr>
            <a:r>
              <a:rPr lang="en-US" sz="2400" dirty="0"/>
              <a:t> The model would imply a specific ordering of the outcome, and would treat a one-unit change in </a:t>
            </a:r>
            <a:r>
              <a:rPr lang="en-US" sz="2400" i="1" dirty="0"/>
              <a:t>y</a:t>
            </a:r>
            <a:r>
              <a:rPr lang="en-US" sz="2400" dirty="0"/>
              <a:t> equivalent.  The jump from </a:t>
            </a:r>
            <a:r>
              <a:rPr lang="en-US" sz="2400" i="1" dirty="0"/>
              <a:t>y</a:t>
            </a:r>
            <a:r>
              <a:rPr lang="en-US" sz="2400" dirty="0"/>
              <a:t>=1 to y=2 (</a:t>
            </a:r>
            <a:r>
              <a:rPr lang="en-US" sz="2400" dirty="0">
                <a:solidFill>
                  <a:schemeClr val="accent6">
                    <a:lumMod val="75000"/>
                  </a:schemeClr>
                </a:solidFill>
              </a:rPr>
              <a:t>CS </a:t>
            </a:r>
            <a:r>
              <a:rPr lang="en-US" sz="2400" dirty="0"/>
              <a:t>to </a:t>
            </a:r>
            <a:r>
              <a:rPr lang="en-US" sz="2400" dirty="0">
                <a:solidFill>
                  <a:schemeClr val="accent6">
                    <a:lumMod val="75000"/>
                  </a:schemeClr>
                </a:solidFill>
              </a:rPr>
              <a:t>Statistics</a:t>
            </a:r>
            <a:r>
              <a:rPr lang="en-US" sz="2400" dirty="0"/>
              <a:t>) should not be interpreted as the same as a jump from </a:t>
            </a:r>
            <a:r>
              <a:rPr lang="en-US" sz="2400" i="1" dirty="0"/>
              <a:t>y</a:t>
            </a:r>
            <a:r>
              <a:rPr lang="en-US" sz="2400" dirty="0"/>
              <a:t>=2 to </a:t>
            </a:r>
            <a:r>
              <a:rPr lang="en-US" sz="2400" i="1" dirty="0"/>
              <a:t>y</a:t>
            </a:r>
            <a:r>
              <a:rPr lang="en-US" sz="2400" dirty="0"/>
              <a:t>=3 (</a:t>
            </a:r>
            <a:r>
              <a:rPr lang="en-US" sz="2400" dirty="0">
                <a:solidFill>
                  <a:schemeClr val="accent6">
                    <a:lumMod val="75000"/>
                  </a:schemeClr>
                </a:solidFill>
              </a:rPr>
              <a:t>Statistics</a:t>
            </a:r>
            <a:r>
              <a:rPr lang="en-US" sz="2400" dirty="0"/>
              <a:t> to </a:t>
            </a:r>
            <a:r>
              <a:rPr lang="en-US" sz="2400" dirty="0">
                <a:solidFill>
                  <a:schemeClr val="accent6">
                    <a:lumMod val="75000"/>
                  </a:schemeClr>
                </a:solidFill>
              </a:rPr>
              <a:t>everyone</a:t>
            </a:r>
            <a:r>
              <a:rPr lang="en-US" sz="2400" dirty="0">
                <a:solidFill>
                  <a:schemeClr val="tx2"/>
                </a:solidFill>
              </a:rPr>
              <a:t> </a:t>
            </a:r>
            <a:r>
              <a:rPr lang="en-US" sz="2400" dirty="0">
                <a:solidFill>
                  <a:schemeClr val="accent6">
                    <a:lumMod val="75000"/>
                  </a:schemeClr>
                </a:solidFill>
              </a:rPr>
              <a:t>else</a:t>
            </a:r>
            <a:r>
              <a:rPr lang="en-US" sz="2400" dirty="0"/>
              <a:t>).    </a:t>
            </a:r>
          </a:p>
          <a:p>
            <a:pPr>
              <a:spcAft>
                <a:spcPts val="1200"/>
              </a:spcAft>
            </a:pPr>
            <a:r>
              <a:rPr lang="en-US" sz="2400" dirty="0"/>
              <a:t>Similarly, the response variable could be reordered such that </a:t>
            </a:r>
            <a:r>
              <a:rPr lang="en-US" sz="2400" i="1" dirty="0"/>
              <a:t>y</a:t>
            </a:r>
            <a:r>
              <a:rPr lang="en-US" sz="2400" dirty="0"/>
              <a:t>=1 represents </a:t>
            </a:r>
            <a:r>
              <a:rPr lang="en-US" sz="2400" dirty="0">
                <a:solidFill>
                  <a:schemeClr val="accent6">
                    <a:lumMod val="75000"/>
                  </a:schemeClr>
                </a:solidFill>
              </a:rPr>
              <a:t>Statistics</a:t>
            </a:r>
            <a:r>
              <a:rPr lang="en-US" sz="2400" dirty="0"/>
              <a:t> and </a:t>
            </a:r>
            <a:r>
              <a:rPr lang="en-US" sz="2400" i="1" dirty="0"/>
              <a:t>y</a:t>
            </a:r>
            <a:r>
              <a:rPr lang="en-US" sz="2400" dirty="0"/>
              <a:t>=2 represents </a:t>
            </a:r>
            <a:r>
              <a:rPr lang="en-US" sz="2400" dirty="0">
                <a:solidFill>
                  <a:schemeClr val="accent6">
                    <a:lumMod val="75000"/>
                  </a:schemeClr>
                </a:solidFill>
              </a:rPr>
              <a:t>CS</a:t>
            </a:r>
            <a:r>
              <a:rPr lang="en-US" sz="2400" dirty="0"/>
              <a:t>, and then the model estimates and predictions would be fundamentally different.    </a:t>
            </a:r>
          </a:p>
          <a:p>
            <a:pPr>
              <a:spcAft>
                <a:spcPts val="1200"/>
              </a:spcAft>
            </a:pPr>
            <a:r>
              <a:rPr lang="en-US" sz="2400" dirty="0"/>
              <a:t>If the categorical response variable was </a:t>
            </a:r>
            <a:r>
              <a:rPr lang="en-US" sz="2400" b="1" i="1" dirty="0"/>
              <a:t>ordinal</a:t>
            </a:r>
            <a:r>
              <a:rPr lang="en-US" sz="2400" dirty="0"/>
              <a:t> (had a natural ordering, like class year, Freshman, Sophomore, etc.), then a linear regression model would make some sense but is still not ideal.	</a:t>
            </a:r>
          </a:p>
        </p:txBody>
      </p:sp>
    </p:spTree>
    <p:extLst>
      <p:ext uri="{BB962C8B-B14F-4D97-AF65-F5344CB8AC3E}">
        <p14:creationId xmlns:p14="http://schemas.microsoft.com/office/powerpoint/2010/main" val="153544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Simpler Classification Problem: Binary Response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725173" cy="2111143"/>
              </a:xfrm>
            </p:spPr>
            <p:txBody>
              <a:bodyPr/>
              <a:lstStyle/>
              <a:p>
                <a:r>
                  <a:rPr lang="en-US" sz="2400" dirty="0"/>
                  <a:t>The simplest form of classification is when the response variable </a:t>
                </a:r>
                <a14:m>
                  <m:oMath xmlns:m="http://schemas.openxmlformats.org/officeDocument/2006/math">
                    <m:r>
                      <a:rPr lang="en-US" sz="2400" b="0" i="1" smtClean="0">
                        <a:latin typeface="Cambria Math" charset="0"/>
                      </a:rPr>
                      <m:t>𝑌</m:t>
                    </m:r>
                    <m:r>
                      <a:rPr lang="en-US" sz="2400" i="1">
                        <a:latin typeface="Cambria Math" charset="0"/>
                      </a:rPr>
                      <m:t> </m:t>
                    </m:r>
                  </m:oMath>
                </a14:m>
                <a:r>
                  <a:rPr lang="en-US" sz="2400" dirty="0"/>
                  <a:t>has only two categories, and then an ordering of the categories is natural.  For example, an upperclassmen Harvard student could be categorized as (note, the </a:t>
                </a:r>
                <a14:m>
                  <m:oMath xmlns:m="http://schemas.openxmlformats.org/officeDocument/2006/math">
                    <m:r>
                      <a:rPr lang="en-US" sz="2400" i="1">
                        <a:latin typeface="Cambria Math" charset="0"/>
                      </a:rPr>
                      <m:t>𝑦</m:t>
                    </m:r>
                    <m:r>
                      <a:rPr lang="en-US" sz="2400" b="0" i="1" smtClean="0">
                        <a:latin typeface="Cambria Math" charset="0"/>
                      </a:rPr>
                      <m:t>=0</m:t>
                    </m:r>
                  </m:oMath>
                </a14:m>
                <a:r>
                  <a:rPr lang="en-US" sz="2400" dirty="0"/>
                  <a:t> category is a "catch-all" so it would involve both River House students and those who live in other situations: off campus, </a:t>
                </a:r>
                <a:r>
                  <a:rPr lang="en-US" sz="2400" dirty="0" err="1"/>
                  <a:t>etc</a:t>
                </a:r>
                <a:r>
                  <a:rPr lang="en-US" sz="2400" dirty="0"/>
                  <a:t>):</a:t>
                </a:r>
              </a:p>
              <a:p>
                <a:endParaRPr lang="en-US" sz="2400" dirty="0"/>
              </a:p>
              <a:p>
                <a:endParaRPr lang="en-US" sz="2400" dirty="0"/>
              </a:p>
              <a:p>
                <a:endParaRPr lang="en-US" sz="2400" dirty="0"/>
              </a:p>
              <a:p>
                <a:r>
                  <a:rPr lang="en-US" sz="2400" dirty="0"/>
                  <a:t>Linear regression could be used to predict </a:t>
                </a:r>
                <a14:m>
                  <m:oMath xmlns:m="http://schemas.openxmlformats.org/officeDocument/2006/math">
                    <m:r>
                      <a:rPr lang="en-US" sz="2400" b="0" i="1" smtClean="0">
                        <a:latin typeface="Cambria Math" charset="0"/>
                      </a:rPr>
                      <m:t>𝑦</m:t>
                    </m:r>
                  </m:oMath>
                </a14:m>
                <a:r>
                  <a:rPr lang="en-US" sz="2400" dirty="0"/>
                  <a:t> directly from a set of covariates (like sex, whether an athlete or not, concentration, GPA, etc.), and if </a:t>
                </a:r>
                <a14:m>
                  <m:oMath xmlns:m="http://schemas.openxmlformats.org/officeDocument/2006/math">
                    <m:acc>
                      <m:accPr>
                        <m:chr m:val="̂"/>
                        <m:ctrlPr>
                          <a:rPr lang="en-US" sz="2400" i="1" smtClean="0">
                            <a:latin typeface="Cambria Math" charset="0"/>
                          </a:rPr>
                        </m:ctrlPr>
                      </m:accPr>
                      <m:e>
                        <m:r>
                          <a:rPr lang="en-US" sz="2400" b="0" i="1" smtClean="0">
                            <a:latin typeface="Cambria Math" charset="0"/>
                          </a:rPr>
                          <m:t>𝑦</m:t>
                        </m:r>
                      </m:e>
                    </m:acc>
                    <m:r>
                      <a:rPr lang="en-US" sz="2400" i="1">
                        <a:latin typeface="Cambria Math" charset="0"/>
                        <a:ea typeface="Cambria Math" charset="0"/>
                        <a:cs typeface="Cambria Math" charset="0"/>
                      </a:rPr>
                      <m:t>≥</m:t>
                    </m:r>
                    <m:r>
                      <a:rPr lang="en-US" sz="2400" b="0" i="1" smtClean="0">
                        <a:latin typeface="Cambria Math" charset="0"/>
                        <a:ea typeface="Cambria Math" charset="0"/>
                        <a:cs typeface="Cambria Math" charset="0"/>
                      </a:rPr>
                      <m:t>0.5</m:t>
                    </m:r>
                    <m:r>
                      <a:rPr lang="en-US" sz="2400" b="0" i="0" smtClean="0">
                        <a:latin typeface="Cambria Math" charset="0"/>
                        <a:ea typeface="Cambria Math" charset="0"/>
                        <a:cs typeface="Cambria Math" charset="0"/>
                      </a:rPr>
                      <m:t>,</m:t>
                    </m:r>
                  </m:oMath>
                </a14:m>
                <a:r>
                  <a:rPr lang="en-US" sz="2400" dirty="0"/>
                  <a:t> we could predict the student lives in the Quad and predict other houses if </a:t>
                </a:r>
                <a14:m>
                  <m:oMath xmlns:m="http://schemas.openxmlformats.org/officeDocument/2006/math">
                    <m:acc>
                      <m:accPr>
                        <m:chr m:val="̂"/>
                        <m:ctrlPr>
                          <a:rPr lang="en-US" sz="2400" i="1">
                            <a:latin typeface="Cambria Math" charset="0"/>
                          </a:rPr>
                        </m:ctrlPr>
                      </m:accPr>
                      <m:e>
                        <m:r>
                          <a:rPr lang="en-US" sz="2400" i="1">
                            <a:latin typeface="Cambria Math" charset="0"/>
                          </a:rPr>
                          <m:t>𝑦</m:t>
                        </m:r>
                      </m:e>
                    </m:acc>
                    <m:r>
                      <a:rPr lang="mr-IN" sz="2400" i="1" smtClean="0">
                        <a:latin typeface="Cambria Math" charset="0"/>
                        <a:ea typeface="Cambria Math" charset="0"/>
                        <a:cs typeface="Cambria Math" charset="0"/>
                      </a:rPr>
                      <m:t>&lt;</m:t>
                    </m:r>
                    <m:r>
                      <a:rPr lang="en-US" sz="2400" b="0" i="1" smtClean="0">
                        <a:latin typeface="Cambria Math" charset="0"/>
                        <a:ea typeface="Cambria Math" charset="0"/>
                        <a:cs typeface="Cambria Math" charset="0"/>
                      </a:rPr>
                      <m:t>0.5</m:t>
                    </m:r>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725173" cy="2111143"/>
              </a:xfrm>
              <a:blipFill rotWithShape="0">
                <a:blip r:embed="rId2"/>
                <a:stretch>
                  <a:fillRect l="-910" t="-22478" r="-1364" b="-132277"/>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395877" y="3482852"/>
            <a:ext cx="4475377" cy="771006"/>
          </a:xfrm>
          <a:prstGeom prst="rect">
            <a:avLst/>
          </a:prstGeom>
        </p:spPr>
      </p:pic>
    </p:spTree>
    <p:extLst>
      <p:ext uri="{BB962C8B-B14F-4D97-AF65-F5344CB8AC3E}">
        <p14:creationId xmlns:p14="http://schemas.microsoft.com/office/powerpoint/2010/main" val="471348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Simpler Classification Problem: Binary Response</a:t>
            </a:r>
          </a:p>
        </p:txBody>
      </p:sp>
      <p:sp>
        <p:nvSpPr>
          <p:cNvPr id="3" name="Content Placeholder 2"/>
          <p:cNvSpPr>
            <a:spLocks noGrp="1"/>
          </p:cNvSpPr>
          <p:nvPr>
            <p:ph idx="1"/>
          </p:nvPr>
        </p:nvSpPr>
        <p:spPr/>
        <p:txBody>
          <a:bodyPr/>
          <a:lstStyle/>
          <a:p>
            <a:r>
              <a:rPr lang="en-US" sz="2400" dirty="0"/>
              <a:t>What could go wrong with this linear regression model? </a:t>
            </a:r>
          </a:p>
          <a:p>
            <a:r>
              <a:rPr lang="en-US" sz="2400" dirty="0"/>
              <a:t>.</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0767" y="1711796"/>
            <a:ext cx="6712037" cy="4474691"/>
          </a:xfrm>
          <a:prstGeom prst="rect">
            <a:avLst/>
          </a:prstGeom>
        </p:spPr>
      </p:pic>
    </p:spTree>
    <p:extLst>
      <p:ext uri="{BB962C8B-B14F-4D97-AF65-F5344CB8AC3E}">
        <p14:creationId xmlns:p14="http://schemas.microsoft.com/office/powerpoint/2010/main" val="695478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 Simpler Classification Problem: Binary Response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4746857"/>
                <a:ext cx="10327008" cy="2111143"/>
              </a:xfrm>
            </p:spPr>
            <p:txBody>
              <a:bodyPr/>
              <a:lstStyle/>
              <a:p>
                <a:r>
                  <a:rPr lang="en-US" sz="2400" dirty="0"/>
                  <a:t>The main issue is you could get non-</a:t>
                </a:r>
                <a:r>
                  <a:rPr lang="en-US" sz="2400" dirty="0" err="1"/>
                  <a:t>sensical</a:t>
                </a:r>
                <a:r>
                  <a:rPr lang="en-US" sz="2400" dirty="0"/>
                  <a:t> values for </a:t>
                </a:r>
                <a14:m>
                  <m:oMath xmlns:m="http://schemas.openxmlformats.org/officeDocument/2006/math">
                    <m:r>
                      <a:rPr lang="en-US" sz="2400" i="1">
                        <a:latin typeface="Cambria Math" charset="0"/>
                      </a:rPr>
                      <m:t>𝑦</m:t>
                    </m:r>
                    <m:r>
                      <a:rPr lang="en-US" sz="2400" b="0" i="1" smtClean="0">
                        <a:latin typeface="Cambria Math" charset="0"/>
                      </a:rPr>
                      <m:t>.</m:t>
                    </m:r>
                  </m:oMath>
                </a14:m>
                <a:r>
                  <a:rPr lang="en-US" sz="2400" dirty="0"/>
                  <a:t>  Since this is modeling </a:t>
                </a:r>
                <a14:m>
                  <m:oMath xmlns:m="http://schemas.openxmlformats.org/officeDocument/2006/math">
                    <m:r>
                      <a:rPr lang="en-US" sz="2400" b="0" i="1" smtClean="0">
                        <a:latin typeface="Cambria Math" charset="0"/>
                      </a:rPr>
                      <m:t>𝑃</m:t>
                    </m:r>
                    <m:r>
                      <a:rPr lang="en-US" sz="2400" b="0" i="1" smtClean="0">
                        <a:latin typeface="Cambria Math" charset="0"/>
                      </a:rPr>
                      <m:t>(</m:t>
                    </m:r>
                    <m:r>
                      <a:rPr lang="en-US" sz="2400" i="1">
                        <a:latin typeface="Cambria Math" charset="0"/>
                      </a:rPr>
                      <m:t>𝑦</m:t>
                    </m:r>
                    <m:r>
                      <a:rPr lang="en-US" sz="2400" b="0" i="1" smtClean="0">
                        <a:latin typeface="Cambria Math" charset="0"/>
                      </a:rPr>
                      <m:t>=1)</m:t>
                    </m:r>
                    <m:r>
                      <a:rPr lang="en-US" sz="2400" i="1">
                        <a:latin typeface="Cambria Math" charset="0"/>
                      </a:rPr>
                      <m:t> </m:t>
                    </m:r>
                  </m:oMath>
                </a14:m>
                <a:r>
                  <a:rPr lang="en-US" sz="2400" dirty="0"/>
                  <a:t>, values for </a:t>
                </a:r>
                <a14:m>
                  <m:oMath xmlns:m="http://schemas.openxmlformats.org/officeDocument/2006/math">
                    <m:acc>
                      <m:accPr>
                        <m:chr m:val="̂"/>
                        <m:ctrlPr>
                          <a:rPr lang="en-US" sz="2400" i="1">
                            <a:latin typeface="Cambria Math" charset="0"/>
                          </a:rPr>
                        </m:ctrlPr>
                      </m:accPr>
                      <m:e>
                        <m:r>
                          <a:rPr lang="en-US" sz="2400" i="1">
                            <a:latin typeface="Cambria Math" charset="0"/>
                          </a:rPr>
                          <m:t>𝑦</m:t>
                        </m:r>
                      </m:e>
                    </m:acc>
                  </m:oMath>
                </a14:m>
                <a:r>
                  <a:rPr lang="en-US" sz="2400" dirty="0"/>
                  <a:t> below 0 and above 1 would be at odds with the natural measure for </a:t>
                </a:r>
                <a14:m>
                  <m:oMath xmlns:m="http://schemas.openxmlformats.org/officeDocument/2006/math">
                    <m:r>
                      <a:rPr lang="en-US" sz="2400" i="1" smtClean="0">
                        <a:latin typeface="Cambria Math" charset="0"/>
                      </a:rPr>
                      <m:t>𝑦</m:t>
                    </m:r>
                    <m:r>
                      <a:rPr lang="en-US" sz="2400" b="0" i="0" smtClean="0">
                        <a:latin typeface="Cambria Math" charset="0"/>
                      </a:rPr>
                      <m:t>. </m:t>
                    </m:r>
                  </m:oMath>
                </a14:m>
                <a:r>
                  <a:rPr lang="en-US" sz="2400" dirty="0"/>
                  <a:t>Linear regression can lead to this issue.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4746857"/>
                <a:ext cx="10327008" cy="2111143"/>
              </a:xfrm>
              <a:blipFill rotWithShape="0">
                <a:blip r:embed="rId2"/>
                <a:stretch>
                  <a:fillRect l="-945" t="-5491"/>
                </a:stretch>
              </a:blipFill>
            </p:spPr>
            <p:txBody>
              <a:bodyPr/>
              <a:lstStyle/>
              <a:p>
                <a:r>
                  <a:rPr lang="en-US">
                    <a:noFill/>
                  </a:rPr>
                  <a:t> </a:t>
                </a:r>
              </a:p>
            </p:txBody>
          </p:sp>
        </mc:Fallback>
      </mc:AlternateContent>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2445" y="600169"/>
            <a:ext cx="6552170" cy="4368113"/>
          </a:xfrm>
          <a:prstGeom prst="rect">
            <a:avLst/>
          </a:prstGeom>
        </p:spPr>
      </p:pic>
    </p:spTree>
    <p:extLst>
      <p:ext uri="{BB962C8B-B14F-4D97-AF65-F5344CB8AC3E}">
        <p14:creationId xmlns:p14="http://schemas.microsoft.com/office/powerpoint/2010/main" val="7931956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Response &amp; Logistic Regression</a:t>
            </a:r>
          </a:p>
        </p:txBody>
      </p:sp>
    </p:spTree>
    <p:extLst>
      <p:ext uri="{BB962C8B-B14F-4D97-AF65-F5344CB8AC3E}">
        <p14:creationId xmlns:p14="http://schemas.microsoft.com/office/powerpoint/2010/main" val="845155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Pavlos Game #45</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25" y="2082113"/>
            <a:ext cx="5486400" cy="3657600"/>
          </a:xfrm>
          <a:prstGeom prst="rect">
            <a:avLst/>
          </a:prstGeom>
        </p:spPr>
      </p:pic>
      <p:grpSp>
        <p:nvGrpSpPr>
          <p:cNvPr id="5" name="Group 4"/>
          <p:cNvGrpSpPr/>
          <p:nvPr/>
        </p:nvGrpSpPr>
        <p:grpSpPr>
          <a:xfrm>
            <a:off x="2745410" y="1411485"/>
            <a:ext cx="9097298" cy="4328228"/>
            <a:chOff x="2745410" y="1411485"/>
            <a:chExt cx="9097298" cy="4328228"/>
          </a:xfrm>
        </p:grpSpPr>
        <p:grpSp>
          <p:nvGrpSpPr>
            <p:cNvPr id="3" name="Group 2"/>
            <p:cNvGrpSpPr/>
            <p:nvPr/>
          </p:nvGrpSpPr>
          <p:grpSpPr>
            <a:xfrm>
              <a:off x="5400790" y="2082113"/>
              <a:ext cx="6441918" cy="3657600"/>
              <a:chOff x="5400790" y="2082113"/>
              <a:chExt cx="6441918" cy="365760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6308" y="2082113"/>
                <a:ext cx="5486400" cy="3657600"/>
              </a:xfrm>
              <a:prstGeom prst="rect">
                <a:avLst/>
              </a:prstGeom>
            </p:spPr>
          </p:pic>
          <p:sp>
            <p:nvSpPr>
              <p:cNvPr id="12" name="Right Arrow 11"/>
              <p:cNvSpPr/>
              <p:nvPr/>
            </p:nvSpPr>
            <p:spPr>
              <a:xfrm>
                <a:off x="5498757" y="3466756"/>
                <a:ext cx="857551" cy="494270"/>
              </a:xfrm>
              <a:prstGeom prst="rightArrow">
                <a:avLst/>
              </a:prstGeom>
              <a:solidFill>
                <a:schemeClr val="tx1">
                  <a:lumMod val="75000"/>
                  <a:lumOff val="2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5400790" y="3062514"/>
                    <a:ext cx="9555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p:txBody>
              </p:sp>
            </mc:Choice>
            <mc:Fallback xmlns="">
              <p:sp>
                <p:nvSpPr>
                  <p:cNvPr id="13" name="TextBox 12"/>
                  <p:cNvSpPr txBox="1">
                    <a:spLocks noRot="1" noChangeAspect="1" noMove="1" noResize="1" noEditPoints="1" noAdjustHandles="1" noChangeArrowheads="1" noChangeShapeType="1" noTextEdit="1"/>
                  </p:cNvSpPr>
                  <p:nvPr/>
                </p:nvSpPr>
                <p:spPr>
                  <a:xfrm>
                    <a:off x="5400790" y="3062514"/>
                    <a:ext cx="955518" cy="276999"/>
                  </a:xfrm>
                  <a:prstGeom prst="rect">
                    <a:avLst/>
                  </a:prstGeom>
                  <a:blipFill rotWithShape="0">
                    <a:blip r:embed="rId4"/>
                    <a:stretch>
                      <a:fillRect l="-5096" t="-2174" r="-8280" b="-32609"/>
                    </a:stretch>
                  </a:blipFill>
                </p:spPr>
                <p:txBody>
                  <a:bodyPr/>
                  <a:lstStyle/>
                  <a:p>
                    <a:r>
                      <a:rPr lang="en-US">
                        <a:noFill/>
                      </a:rPr>
                      <a:t> </a:t>
                    </a:r>
                  </a:p>
                </p:txBody>
              </p:sp>
            </mc:Fallback>
          </mc:AlternateContent>
        </p:grpSp>
        <p:sp>
          <p:nvSpPr>
            <p:cNvPr id="4" name="TextBox 3"/>
            <p:cNvSpPr txBox="1"/>
            <p:nvPr/>
          </p:nvSpPr>
          <p:spPr>
            <a:xfrm>
              <a:off x="2745410" y="1411485"/>
              <a:ext cx="6364243" cy="461665"/>
            </a:xfrm>
            <a:prstGeom prst="rect">
              <a:avLst/>
            </a:prstGeom>
            <a:noFill/>
          </p:spPr>
          <p:txBody>
            <a:bodyPr wrap="none" rtlCol="0">
              <a:spAutoFit/>
            </a:bodyPr>
            <a:lstStyle/>
            <a:p>
              <a:r>
                <a:rPr lang="en-US" sz="2400" dirty="0">
                  <a:latin typeface="Karla" charset="0"/>
                  <a:ea typeface="Karla" charset="0"/>
                  <a:cs typeface="Karla" charset="0"/>
                </a:rPr>
                <a:t>Think of a function that would do this for us</a:t>
              </a:r>
            </a:p>
          </p:txBody>
        </p:sp>
      </p:grpSp>
    </p:spTree>
    <p:extLst>
      <p:ext uri="{BB962C8B-B14F-4D97-AF65-F5344CB8AC3E}">
        <p14:creationId xmlns:p14="http://schemas.microsoft.com/office/powerpoint/2010/main" val="1128941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Logistic Regression addresses the problem of estimating a probability,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 to be outside the range of </a:t>
                </a:r>
                <a14:m>
                  <m:oMath xmlns:m="http://schemas.openxmlformats.org/officeDocument/2006/math">
                    <m:r>
                      <a:rPr lang="en-US" b="0" i="1" smtClean="0">
                        <a:latin typeface="Cambria Math" charset="0"/>
                      </a:rPr>
                      <m:t>[0,1]</m:t>
                    </m:r>
                  </m:oMath>
                </a14:m>
                <a:r>
                  <a:rPr lang="en-US" dirty="0"/>
                  <a:t>. The logistic regression model uses a function, called the </a:t>
                </a:r>
                <a:r>
                  <a:rPr lang="en-US" b="1" i="1" dirty="0"/>
                  <a:t>logistic </a:t>
                </a:r>
                <a:r>
                  <a:rPr lang="en-US" dirty="0"/>
                  <a:t>function, to model </a:t>
                </a:r>
                <a14:m>
                  <m:oMath xmlns:m="http://schemas.openxmlformats.org/officeDocument/2006/math">
                    <m:r>
                      <a:rPr lang="en-US" i="1">
                        <a:latin typeface="Cambria Math" charset="0"/>
                      </a:rPr>
                      <m:t>𝑃</m:t>
                    </m:r>
                    <m:d>
                      <m:dPr>
                        <m:ctrlPr>
                          <a:rPr lang="en-US" i="1">
                            <a:latin typeface="Cambria Math" charset="0"/>
                          </a:rPr>
                        </m:ctrlPr>
                      </m:dPr>
                      <m:e>
                        <m:r>
                          <a:rPr lang="en-US" i="1">
                            <a:latin typeface="Cambria Math" charset="0"/>
                          </a:rPr>
                          <m:t>𝑦</m:t>
                        </m:r>
                        <m:r>
                          <a:rPr lang="en-US" i="1">
                            <a:latin typeface="Cambria Math" charset="0"/>
                          </a:rPr>
                          <m:t>=1</m:t>
                        </m:r>
                      </m:e>
                    </m:d>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a:stretch>
              </a:blipFill>
            </p:spPr>
            <p:txBody>
              <a:bodyPr/>
              <a:lstStyle/>
              <a:p>
                <a:r>
                  <a:rPr lang="en-US">
                    <a:noFill/>
                  </a:rPr>
                  <a:t> </a:t>
                </a:r>
              </a:p>
            </p:txBody>
          </p:sp>
        </mc:Fallback>
      </mc:AlternateContent>
      <p:pic>
        <p:nvPicPr>
          <p:cNvPr id="5" name="Picture 4"/>
          <p:cNvPicPr>
            <a:picLocks noChangeAspect="1"/>
          </p:cNvPicPr>
          <p:nvPr/>
        </p:nvPicPr>
        <p:blipFill>
          <a:blip r:embed="rId3"/>
          <a:stretch>
            <a:fillRect/>
          </a:stretch>
        </p:blipFill>
        <p:spPr>
          <a:xfrm>
            <a:off x="1545771" y="3971073"/>
            <a:ext cx="8636000" cy="1079500"/>
          </a:xfrm>
          <a:prstGeom prst="rect">
            <a:avLst/>
          </a:prstGeom>
        </p:spPr>
      </p:pic>
    </p:spTree>
    <p:extLst>
      <p:ext uri="{BB962C8B-B14F-4D97-AF65-F5344CB8AC3E}">
        <p14:creationId xmlns:p14="http://schemas.microsoft.com/office/powerpoint/2010/main" val="15783685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574814" cy="2111143"/>
              </a:xfrm>
            </p:spPr>
            <p:txBody>
              <a:bodyPr/>
              <a:lstStyle/>
              <a:p>
                <a:pPr>
                  <a:spcAft>
                    <a:spcPts val="1200"/>
                  </a:spcAft>
                </a:pPr>
                <a:r>
                  <a:rPr lang="en-US" sz="2400" dirty="0"/>
                  <a:t>As a result the model will predict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oMath>
                </a14:m>
                <a:r>
                  <a:rPr lang="en-US" sz="2400" dirty="0"/>
                  <a:t> with an </a:t>
                </a:r>
                <a14:m>
                  <m:oMath xmlns:m="http://schemas.openxmlformats.org/officeDocument/2006/math">
                    <m:r>
                      <a:rPr lang="en-US" sz="2400" b="0" i="1" smtClean="0">
                        <a:latin typeface="Cambria Math" charset="0"/>
                      </a:rPr>
                      <m:t>𝑆</m:t>
                    </m:r>
                  </m:oMath>
                </a14:m>
                <a:r>
                  <a:rPr lang="en-US" sz="2400" dirty="0"/>
                  <a:t>-shaped curve, which is the general shape of the logistic function. </a:t>
                </a:r>
              </a:p>
              <a:p>
                <a:pPr>
                  <a:spcAft>
                    <a:spcPts val="1200"/>
                  </a:spcAft>
                </a:pPr>
                <a14:m>
                  <m:oMath xmlns:m="http://schemas.openxmlformats.org/officeDocument/2006/math">
                    <m:sSub>
                      <m:sSubPr>
                        <m:ctrlPr>
                          <a:rPr lang="en-US" sz="2400" i="1" smtClean="0">
                            <a:latin typeface="Cambria Math" charset="0"/>
                            <a:ea typeface="Cambria Math" charset="0"/>
                            <a:cs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0</m:t>
                        </m:r>
                      </m:sub>
                    </m:sSub>
                  </m:oMath>
                </a14:m>
                <a:r>
                  <a:rPr lang="en-US" sz="2400" dirty="0"/>
                  <a:t> shifts the curve right or left.</a:t>
                </a:r>
              </a:p>
              <a:p>
                <a:pPr>
                  <a:spcAft>
                    <a:spcPts val="1200"/>
                  </a:spcAft>
                </a:pP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controls how steep the </a:t>
                </a:r>
                <a14:m>
                  <m:oMath xmlns:m="http://schemas.openxmlformats.org/officeDocument/2006/math">
                    <m:r>
                      <a:rPr lang="en-US" sz="2400" i="1">
                        <a:latin typeface="Cambria Math" charset="0"/>
                      </a:rPr>
                      <m:t>𝑆</m:t>
                    </m:r>
                  </m:oMath>
                </a14:m>
                <a:r>
                  <a:rPr lang="en-US" sz="2400" dirty="0"/>
                  <a:t>-shaped curve is. </a:t>
                </a:r>
              </a:p>
              <a:p>
                <a:pPr>
                  <a:spcAft>
                    <a:spcPts val="1200"/>
                  </a:spcAft>
                </a:pPr>
                <a:endParaRPr lang="en-US" sz="2400" dirty="0"/>
              </a:p>
              <a:p>
                <a:pPr>
                  <a:spcAft>
                    <a:spcPts val="1200"/>
                  </a:spcAft>
                </a:pPr>
                <a:r>
                  <a:rPr lang="en-US" sz="2400" dirty="0"/>
                  <a:t>Note: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positive, then the predicted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goes from zero for small values of </a:t>
                </a:r>
                <a14:m>
                  <m:oMath xmlns:m="http://schemas.openxmlformats.org/officeDocument/2006/math">
                    <m:r>
                      <a:rPr lang="en-US" sz="2400" b="0" i="1" smtClean="0">
                        <a:latin typeface="Cambria Math" charset="0"/>
                      </a:rPr>
                      <m:t>𝑋</m:t>
                    </m:r>
                    <m:r>
                      <a:rPr lang="en-US" sz="2400" i="1">
                        <a:latin typeface="Cambria Math" charset="0"/>
                      </a:rPr>
                      <m:t> </m:t>
                    </m:r>
                  </m:oMath>
                </a14:m>
                <a:r>
                  <a:rPr lang="en-US" sz="2400" dirty="0"/>
                  <a:t>to one for large values of </a:t>
                </a:r>
                <a14:m>
                  <m:oMath xmlns:m="http://schemas.openxmlformats.org/officeDocument/2006/math">
                    <m:r>
                      <a:rPr lang="en-US" sz="2400" i="1">
                        <a:latin typeface="Cambria Math" charset="0"/>
                      </a:rPr>
                      <m:t>𝑋</m:t>
                    </m:r>
                  </m:oMath>
                </a14:m>
                <a:r>
                  <a:rPr lang="en-US" sz="2400" dirty="0"/>
                  <a:t> and if </a:t>
                </a:r>
                <a14:m>
                  <m:oMath xmlns:m="http://schemas.openxmlformats.org/officeDocument/2006/math">
                    <m:sSub>
                      <m:sSubPr>
                        <m:ctrlPr>
                          <a:rPr lang="en-US" sz="2400" i="1">
                            <a:latin typeface="Cambria Math" charset="0"/>
                            <a:ea typeface="Cambria Math" charset="0"/>
                            <a:cs typeface="Cambria Math"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r>
                      <a:rPr lang="en-US" sz="2400" i="1">
                        <a:latin typeface="Cambria Math" charset="0"/>
                        <a:ea typeface="Cambria Math" charset="0"/>
                        <a:cs typeface="Cambria Math" charset="0"/>
                      </a:rPr>
                      <m:t> </m:t>
                    </m:r>
                  </m:oMath>
                </a14:m>
                <a:r>
                  <a:rPr lang="en-US" sz="2400" dirty="0"/>
                  <a:t>is negative, then has the </a:t>
                </a:r>
                <a14:m>
                  <m:oMath xmlns:m="http://schemas.openxmlformats.org/officeDocument/2006/math">
                    <m:r>
                      <a:rPr lang="en-US" sz="2400" i="1">
                        <a:latin typeface="Cambria Math" charset="0"/>
                      </a:rPr>
                      <m:t>𝑃</m:t>
                    </m:r>
                    <m:d>
                      <m:dPr>
                        <m:ctrlPr>
                          <a:rPr lang="en-US" sz="2400" i="1">
                            <a:latin typeface="Cambria Math" charset="0"/>
                          </a:rPr>
                        </m:ctrlPr>
                      </m:dPr>
                      <m:e>
                        <m:r>
                          <a:rPr lang="en-US" sz="2400" i="1">
                            <a:latin typeface="Cambria Math" charset="0"/>
                          </a:rPr>
                          <m:t>𝑦</m:t>
                        </m:r>
                        <m:r>
                          <a:rPr lang="en-US" sz="2400" i="1">
                            <a:latin typeface="Cambria Math" charset="0"/>
                          </a:rPr>
                          <m:t>=1</m:t>
                        </m:r>
                      </m:e>
                    </m:d>
                    <m:r>
                      <a:rPr lang="en-US" sz="2400" i="1">
                        <a:latin typeface="Cambria Math" charset="0"/>
                      </a:rPr>
                      <m:t> </m:t>
                    </m:r>
                  </m:oMath>
                </a14:m>
                <a:r>
                  <a:rPr lang="en-US" sz="2400" dirty="0"/>
                  <a:t>opposite association.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574814" cy="2111143"/>
              </a:xfrm>
              <a:blipFill rotWithShape="0">
                <a:blip r:embed="rId2"/>
                <a:stretch>
                  <a:fillRect l="-923" t="-2305" r="-577" b="-114121"/>
                </a:stretch>
              </a:blipFill>
            </p:spPr>
            <p:txBody>
              <a:bodyPr/>
              <a:lstStyle/>
              <a:p>
                <a:r>
                  <a:rPr lang="en-US">
                    <a:noFill/>
                  </a:rPr>
                  <a:t> </a:t>
                </a:r>
              </a:p>
            </p:txBody>
          </p:sp>
        </mc:Fallback>
      </mc:AlternateContent>
    </p:spTree>
    <p:extLst>
      <p:ext uri="{BB962C8B-B14F-4D97-AF65-F5344CB8AC3E}">
        <p14:creationId xmlns:p14="http://schemas.microsoft.com/office/powerpoint/2010/main" val="14981575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10" name="Content Placeholder 9"/>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0" y="2286000"/>
            <a:ext cx="5486399" cy="3657600"/>
          </a:xfrm>
        </p:spPr>
      </p:pic>
      <p:pic>
        <p:nvPicPr>
          <p:cNvPr id="8" name="Picture 7"/>
          <p:cNvPicPr>
            <a:picLocks noChangeAspect="1"/>
          </p:cNvPicPr>
          <p:nvPr/>
        </p:nvPicPr>
        <p:blipFill>
          <a:blip r:embed="rId3"/>
          <a:stretch>
            <a:fillRect/>
          </a:stretch>
        </p:blipFill>
        <p:spPr>
          <a:xfrm>
            <a:off x="4075886" y="1187137"/>
            <a:ext cx="4240800" cy="750671"/>
          </a:xfrm>
          <a:prstGeom prst="rect">
            <a:avLst/>
          </a:prstGeom>
          <a:ln w="19050">
            <a:solidFill>
              <a:schemeClr val="tx1">
                <a:lumMod val="75000"/>
                <a:lumOff val="25000"/>
              </a:schemeClr>
            </a:solidFill>
          </a:ln>
          <a:effectLst/>
        </p:spPr>
      </p:pic>
    </p:spTree>
    <p:extLst>
      <p:ext uri="{BB962C8B-B14F-4D97-AF65-F5344CB8AC3E}">
        <p14:creationId xmlns:p14="http://schemas.microsoft.com/office/powerpoint/2010/main" val="141047183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a:t>
            </a:r>
          </a:p>
        </p:txBody>
      </p:sp>
      <p:sp>
        <p:nvSpPr>
          <p:cNvPr id="3" name="Content Placeholder 2"/>
          <p:cNvSpPr>
            <a:spLocks noGrp="1"/>
          </p:cNvSpPr>
          <p:nvPr>
            <p:ph idx="1"/>
          </p:nvPr>
        </p:nvSpPr>
        <p:spPr/>
        <p:txBody>
          <a:bodyPr/>
          <a:lstStyle/>
          <a:p>
            <a:pPr marL="457200" indent="-457200">
              <a:spcAft>
                <a:spcPts val="1200"/>
              </a:spcAft>
              <a:buFont typeface="Arial" charset="0"/>
              <a:buChar char="•"/>
            </a:pPr>
            <a:r>
              <a:rPr lang="en-US" sz="2400" dirty="0"/>
              <a:t>Why not Linear Regression?</a:t>
            </a:r>
          </a:p>
          <a:p>
            <a:pPr marL="457200" indent="-457200">
              <a:spcAft>
                <a:spcPts val="1200"/>
              </a:spcAft>
              <a:buFont typeface="Arial" charset="0"/>
              <a:buChar char="•"/>
            </a:pPr>
            <a:r>
              <a:rPr lang="en-US" sz="2400" dirty="0"/>
              <a:t>Binary Response &amp; Logistic Regression</a:t>
            </a:r>
          </a:p>
          <a:p>
            <a:pPr marL="457200" indent="-457200">
              <a:spcAft>
                <a:spcPts val="1200"/>
              </a:spcAft>
              <a:buFont typeface="Arial" charset="0"/>
              <a:buChar char="•"/>
            </a:pPr>
            <a:r>
              <a:rPr lang="en-US" sz="2400" dirty="0"/>
              <a:t>Estimating the Simple Logistic Model</a:t>
            </a:r>
          </a:p>
          <a:p>
            <a:pPr marL="457200" indent="-457200">
              <a:spcAft>
                <a:spcPts val="1200"/>
              </a:spcAft>
              <a:buFont typeface="Arial" charset="0"/>
              <a:buChar char="•"/>
            </a:pPr>
            <a:r>
              <a:rPr lang="en-US" sz="2400" dirty="0"/>
              <a:t>Classification using the Logistic Model</a:t>
            </a:r>
          </a:p>
          <a:p>
            <a:pPr marL="457200" indent="-457200">
              <a:spcAft>
                <a:spcPts val="1200"/>
              </a:spcAft>
              <a:buFont typeface="Arial" charset="0"/>
              <a:buChar char="•"/>
            </a:pPr>
            <a:r>
              <a:rPr lang="en-US" sz="2400" dirty="0"/>
              <a:t>Extending the Logistic Model</a:t>
            </a:r>
          </a:p>
          <a:p>
            <a:pPr marL="457200" indent="-457200">
              <a:spcAft>
                <a:spcPts val="1200"/>
              </a:spcAft>
              <a:buFont typeface="Arial" charset="0"/>
              <a:buChar char="•"/>
            </a:pPr>
            <a:r>
              <a:rPr lang="en-US" sz="2400" dirty="0"/>
              <a:t>Multiple Logistic Regression &amp; Regularization</a:t>
            </a:r>
          </a:p>
          <a:p>
            <a:pPr marL="457200" indent="-457200">
              <a:spcAft>
                <a:spcPts val="1200"/>
              </a:spcAft>
              <a:buFont typeface="Arial" charset="0"/>
              <a:buChar char="•"/>
            </a:pPr>
            <a:r>
              <a:rPr lang="en-US" sz="2400" dirty="0"/>
              <a:t>Classification Boundaries &amp; Metrics</a:t>
            </a:r>
          </a:p>
          <a:p>
            <a:pPr marL="457200" indent="-457200">
              <a:spcAft>
                <a:spcPts val="1200"/>
              </a:spcAft>
              <a:buFont typeface="Arial" charset="0"/>
              <a:buChar char="•"/>
            </a:pPr>
            <a:r>
              <a:rPr lang="en-US" sz="2400" i="1" dirty="0"/>
              <a:t>k</a:t>
            </a:r>
            <a:r>
              <a:rPr lang="en-US" sz="2400" dirty="0"/>
              <a:t>-NN for Classification</a:t>
            </a:r>
          </a:p>
          <a:p>
            <a:pPr>
              <a:spcAft>
                <a:spcPts val="1200"/>
              </a:spcAft>
            </a:pPr>
            <a:endParaRPr lang="en-US" sz="2400" dirty="0"/>
          </a:p>
          <a:p>
            <a:pPr>
              <a:spcAft>
                <a:spcPts val="1200"/>
              </a:spcAft>
            </a:pPr>
            <a:endParaRPr lang="en-US" sz="2400" dirty="0"/>
          </a:p>
        </p:txBody>
      </p:sp>
    </p:spTree>
    <p:extLst>
      <p:ext uri="{BB962C8B-B14F-4D97-AF65-F5344CB8AC3E}">
        <p14:creationId xmlns:p14="http://schemas.microsoft.com/office/powerpoint/2010/main" val="3699485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57600" y="2286000"/>
            <a:ext cx="5486400" cy="3657600"/>
          </a:xfrm>
        </p:spPr>
      </p:pic>
      <p:pic>
        <p:nvPicPr>
          <p:cNvPr id="8" name="Picture 7"/>
          <p:cNvPicPr>
            <a:picLocks noChangeAspect="1"/>
          </p:cNvPicPr>
          <p:nvPr/>
        </p:nvPicPr>
        <p:blipFill>
          <a:blip r:embed="rId3"/>
          <a:stretch>
            <a:fillRect/>
          </a:stretch>
        </p:blipFill>
        <p:spPr>
          <a:xfrm>
            <a:off x="4075886" y="1187137"/>
            <a:ext cx="4240800" cy="750671"/>
          </a:xfrm>
          <a:prstGeom prst="rect">
            <a:avLst/>
          </a:prstGeom>
          <a:ln w="19050">
            <a:solidFill>
              <a:schemeClr val="tx1">
                <a:lumMod val="75000"/>
                <a:lumOff val="25000"/>
              </a:schemeClr>
            </a:solidFill>
          </a:ln>
          <a:effectLst/>
        </p:spPr>
      </p:pic>
    </p:spTree>
    <p:extLst>
      <p:ext uri="{BB962C8B-B14F-4D97-AF65-F5344CB8AC3E}">
        <p14:creationId xmlns:p14="http://schemas.microsoft.com/office/powerpoint/2010/main" val="3412716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Logistic Regression </a:t>
            </a:r>
          </a:p>
        </p:txBody>
      </p:sp>
      <mc:AlternateContent xmlns:mc="http://schemas.openxmlformats.org/markup-compatibility/2006" xmlns:a14="http://schemas.microsoft.com/office/drawing/2010/main">
        <mc:Choice Requires="a14">
          <p:sp>
            <p:nvSpPr>
              <p:cNvPr id="12" name="Content Placeholder 2"/>
              <p:cNvSpPr>
                <a:spLocks noGrp="1"/>
              </p:cNvSpPr>
              <p:nvPr>
                <p:ph idx="1"/>
              </p:nvPr>
            </p:nvSpPr>
            <p:spPr>
              <a:xfrm>
                <a:off x="808593" y="1117672"/>
                <a:ext cx="10574814" cy="2111143"/>
              </a:xfrm>
            </p:spPr>
            <p:txBody>
              <a:bodyPr/>
              <a:lstStyle/>
              <a:p>
                <a:r>
                  <a:rPr lang="en-US" sz="2400" dirty="0"/>
                  <a:t>With a little bit of algebraic work, the logistic model can be rewritten as:</a:t>
                </a:r>
              </a:p>
              <a:p>
                <a:endParaRPr lang="en-US" sz="2400" dirty="0"/>
              </a:p>
              <a:p>
                <a:endParaRPr lang="en-US" sz="2400" dirty="0"/>
              </a:p>
              <a:p>
                <a:endParaRPr lang="en-US" sz="2400" dirty="0"/>
              </a:p>
              <a:p>
                <a:endParaRPr lang="en-US" sz="2400" dirty="0"/>
              </a:p>
              <a:p>
                <a:r>
                  <a:rPr lang="en-US" sz="2400" dirty="0"/>
                  <a:t>The value inside the natural log function </a:t>
                </a:r>
                <a14:m>
                  <m:oMath xmlns:m="http://schemas.openxmlformats.org/officeDocument/2006/math">
                    <m:f>
                      <m:fPr>
                        <m:ctrlPr>
                          <a:rPr lang="mr-IN" sz="2400" i="1" smtClean="0">
                            <a:latin typeface="Cambria Math" charset="0"/>
                          </a:rPr>
                        </m:ctrlPr>
                      </m:fPr>
                      <m:num>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num>
                      <m:den>
                        <m:r>
                          <a:rPr lang="en-US" sz="2400" b="0" i="1" smtClean="0">
                            <a:latin typeface="Cambria Math" charset="0"/>
                          </a:rPr>
                          <m:t>1−</m:t>
                        </m:r>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den>
                    </m:f>
                  </m:oMath>
                </a14:m>
                <a:r>
                  <a:rPr lang="en-US" sz="2400" dirty="0"/>
                  <a:t>, is called the </a:t>
                </a:r>
                <a:r>
                  <a:rPr lang="en-US" sz="2400" b="1" i="1" dirty="0"/>
                  <a:t>odds</a:t>
                </a:r>
                <a:r>
                  <a:rPr lang="en-US" sz="2400" dirty="0"/>
                  <a:t>, thus logistic regression is said to model the </a:t>
                </a:r>
                <a:r>
                  <a:rPr lang="en-US" sz="2400" b="1" i="1" dirty="0"/>
                  <a:t>log-odds</a:t>
                </a:r>
                <a:r>
                  <a:rPr lang="en-US" sz="2400" dirty="0"/>
                  <a:t> with a linear function of the predictors or features, </a:t>
                </a:r>
                <a14:m>
                  <m:oMath xmlns:m="http://schemas.openxmlformats.org/officeDocument/2006/math">
                    <m:r>
                      <a:rPr lang="en-US" sz="2400" b="0" i="1" smtClean="0">
                        <a:latin typeface="Cambria Math" charset="0"/>
                      </a:rPr>
                      <m:t>𝑋</m:t>
                    </m:r>
                  </m:oMath>
                </a14:m>
                <a:r>
                  <a:rPr lang="en-US" sz="2400" dirty="0"/>
                  <a:t>.  This gives us the natural interpretation of the estimates similar to linear regression: a one unit change in </a:t>
                </a:r>
                <a14:m>
                  <m:oMath xmlns:m="http://schemas.openxmlformats.org/officeDocument/2006/math">
                    <m:r>
                      <a:rPr lang="en-US" sz="2400" i="1">
                        <a:latin typeface="Cambria Math" charset="0"/>
                      </a:rPr>
                      <m:t>𝑋</m:t>
                    </m:r>
                  </m:oMath>
                </a14:m>
                <a:r>
                  <a:rPr lang="en-US" sz="2400" dirty="0"/>
                  <a:t> is associated with a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change in the log-odds of </a:t>
                </a:r>
                <a14:m>
                  <m:oMath xmlns:m="http://schemas.openxmlformats.org/officeDocument/2006/math">
                    <m:r>
                      <a:rPr lang="en-US" sz="2400" b="0" i="1" smtClean="0">
                        <a:latin typeface="Cambria Math" charset="0"/>
                      </a:rPr>
                      <m:t>𝑌</m:t>
                    </m:r>
                    <m:r>
                      <a:rPr lang="en-US" sz="2400" b="0" i="1" smtClean="0">
                        <a:latin typeface="Cambria Math" charset="0"/>
                      </a:rPr>
                      <m:t>=1</m:t>
                    </m:r>
                  </m:oMath>
                </a14:m>
                <a:r>
                  <a:rPr lang="en-US" sz="2400" dirty="0"/>
                  <a:t>; or better yet, a one unit change in </a:t>
                </a:r>
                <a14:m>
                  <m:oMath xmlns:m="http://schemas.openxmlformats.org/officeDocument/2006/math">
                    <m:r>
                      <a:rPr lang="en-US" sz="2400" i="1">
                        <a:latin typeface="Cambria Math" charset="0"/>
                      </a:rPr>
                      <m:t>𝑋</m:t>
                    </m:r>
                    <m:r>
                      <a:rPr lang="en-US" sz="2400" i="1">
                        <a:latin typeface="Cambria Math" charset="0"/>
                      </a:rPr>
                      <m:t> </m:t>
                    </m:r>
                  </m:oMath>
                </a14:m>
                <a:r>
                  <a:rPr lang="en-US" sz="2400" dirty="0"/>
                  <a:t> is associated with an </a:t>
                </a:r>
                <a14:m>
                  <m:oMath xmlns:m="http://schemas.openxmlformats.org/officeDocument/2006/math">
                    <m:sSup>
                      <m:sSupPr>
                        <m:ctrlPr>
                          <a:rPr lang="en-US" sz="2400" i="1" smtClean="0">
                            <a:latin typeface="Cambria Math" charset="0"/>
                          </a:rPr>
                        </m:ctrlPr>
                      </m:sSupPr>
                      <m:e>
                        <m:r>
                          <a:rPr lang="en-US" sz="2400" b="0" i="1" smtClean="0">
                            <a:latin typeface="Cambria Math" charset="0"/>
                          </a:rPr>
                          <m:t>𝑒</m:t>
                        </m:r>
                      </m:e>
                      <m:sup>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sup>
                    </m:sSup>
                  </m:oMath>
                </a14:m>
                <a:r>
                  <a:rPr lang="en-US" sz="2400" dirty="0"/>
                  <a:t> change in the odds that </a:t>
                </a:r>
                <a14:m>
                  <m:oMath xmlns:m="http://schemas.openxmlformats.org/officeDocument/2006/math">
                    <m:r>
                      <a:rPr lang="en-US" sz="2400" i="1">
                        <a:latin typeface="Cambria Math" charset="0"/>
                      </a:rPr>
                      <m:t>𝑌</m:t>
                    </m:r>
                    <m:r>
                      <a:rPr lang="en-US" sz="2400" i="1">
                        <a:latin typeface="Cambria Math" charset="0"/>
                      </a:rPr>
                      <m:t>=1 </m:t>
                    </m:r>
                  </m:oMath>
                </a14:m>
                <a:r>
                  <a:rPr lang="en-US" sz="2400" dirty="0"/>
                  <a:t>.</a:t>
                </a:r>
              </a:p>
            </p:txBody>
          </p:sp>
        </mc:Choice>
        <mc:Fallback xmlns="">
          <p:sp>
            <p:nvSpPr>
              <p:cNvPr id="12" name="Content Placeholder 2"/>
              <p:cNvSpPr>
                <a:spLocks noGrp="1" noRot="1" noChangeAspect="1" noMove="1" noResize="1" noEditPoints="1" noAdjustHandles="1" noChangeArrowheads="1" noChangeShapeType="1" noTextEdit="1"/>
              </p:cNvSpPr>
              <p:nvPr>
                <p:ph idx="1"/>
              </p:nvPr>
            </p:nvSpPr>
            <p:spPr>
              <a:xfrm>
                <a:off x="808593" y="1117672"/>
                <a:ext cx="10574814" cy="2111143"/>
              </a:xfrm>
              <a:blipFill rotWithShape="0">
                <a:blip r:embed="rId2"/>
                <a:stretch>
                  <a:fillRect l="-923" t="-2305" b="-153890"/>
                </a:stretch>
              </a:blipFill>
            </p:spPr>
            <p:txBody>
              <a:bodyPr/>
              <a:lstStyle/>
              <a:p>
                <a:r>
                  <a:rPr lang="en-US">
                    <a:noFill/>
                  </a:rPr>
                  <a:t> </a:t>
                </a:r>
              </a:p>
            </p:txBody>
          </p:sp>
        </mc:Fallback>
      </mc:AlternateContent>
      <p:pic>
        <p:nvPicPr>
          <p:cNvPr id="15" name="Picture 14"/>
          <p:cNvPicPr>
            <a:picLocks noChangeAspect="1"/>
          </p:cNvPicPr>
          <p:nvPr/>
        </p:nvPicPr>
        <p:blipFill>
          <a:blip r:embed="rId3"/>
          <a:stretch>
            <a:fillRect/>
          </a:stretch>
        </p:blipFill>
        <p:spPr>
          <a:xfrm>
            <a:off x="2670846" y="1936392"/>
            <a:ext cx="6489700" cy="1104900"/>
          </a:xfrm>
          <a:prstGeom prst="rect">
            <a:avLst/>
          </a:prstGeom>
        </p:spPr>
      </p:pic>
    </p:spTree>
    <p:extLst>
      <p:ext uri="{BB962C8B-B14F-4D97-AF65-F5344CB8AC3E}">
        <p14:creationId xmlns:p14="http://schemas.microsoft.com/office/powerpoint/2010/main" val="6448893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Estimating the Simple Logistic Model</a:t>
            </a:r>
          </a:p>
        </p:txBody>
      </p:sp>
    </p:spTree>
    <p:extLst>
      <p:ext uri="{BB962C8B-B14F-4D97-AF65-F5344CB8AC3E}">
        <p14:creationId xmlns:p14="http://schemas.microsoft.com/office/powerpoint/2010/main" val="797274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Estimation in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Unlike in linear regression where there exists a closed-form solution to finding the estimates,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𝑗</m:t>
                        </m:r>
                      </m:sub>
                    </m:sSub>
                  </m:oMath>
                </a14:m>
                <a:r>
                  <a:rPr lang="en-US" sz="2400" dirty="0"/>
                  <a:t>’s, for the true parameters, logistic regression estimates cannot be calculated through simple matrix multiplication.</a:t>
                </a:r>
              </a:p>
              <a:p>
                <a:pPr>
                  <a:spcAft>
                    <a:spcPts val="1800"/>
                  </a:spcAft>
                </a:pPr>
                <a:r>
                  <a:rPr lang="en-US" sz="2400" dirty="0"/>
                  <a:t>In linear regression what loss function was used to determine the parameter estimates?	</a:t>
                </a:r>
              </a:p>
              <a:p>
                <a:pPr>
                  <a:spcAft>
                    <a:spcPts val="1800"/>
                  </a:spcAft>
                </a:pPr>
                <a:r>
                  <a:rPr lang="en-US" sz="2400" dirty="0"/>
                  <a:t>What was the probabilistic perspective on linear regression?	</a:t>
                </a:r>
              </a:p>
              <a:p>
                <a:pPr>
                  <a:spcAft>
                    <a:spcPts val="1800"/>
                  </a:spcAft>
                </a:pPr>
                <a:r>
                  <a:rPr lang="en-US" sz="2400" dirty="0"/>
                  <a:t>Logistic Regression also has a likelihood based approach to estimating parameter coefficients.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94813"/>
                </a:stretch>
              </a:blipFill>
            </p:spPr>
            <p:txBody>
              <a:bodyPr/>
              <a:lstStyle/>
              <a:p>
                <a:r>
                  <a:rPr lang="en-US">
                    <a:noFill/>
                  </a:rPr>
                  <a:t> </a:t>
                </a:r>
              </a:p>
            </p:txBody>
          </p:sp>
        </mc:Fallback>
      </mc:AlternateContent>
    </p:spTree>
    <p:extLst>
      <p:ext uri="{BB962C8B-B14F-4D97-AF65-F5344CB8AC3E}">
        <p14:creationId xmlns:p14="http://schemas.microsoft.com/office/powerpoint/2010/main" val="2635873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Estimation in Logistic Regression</a:t>
            </a:r>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52800" y="1600200"/>
            <a:ext cx="5486400" cy="3657600"/>
          </a:xfrm>
          <a:prstGeom prst="rect">
            <a:avLst/>
          </a:prstGeom>
        </p:spPr>
      </p:pic>
    </p:spTree>
    <p:extLst>
      <p:ext uri="{BB962C8B-B14F-4D97-AF65-F5344CB8AC3E}">
        <p14:creationId xmlns:p14="http://schemas.microsoft.com/office/powerpoint/2010/main" val="159842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Estimation in Logistic Regression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649518"/>
            <a:ext cx="5486400" cy="3657600"/>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5796478" y="1524000"/>
                <a:ext cx="5065486" cy="1954318"/>
              </a:xfrm>
              <a:prstGeom prst="rect">
                <a:avLst/>
              </a:prstGeom>
              <a:noFill/>
            </p:spPr>
            <p:txBody>
              <a:bodyPr wrap="square" rtlCol="0">
                <a:spAutoFit/>
              </a:bodyPr>
              <a:lstStyle/>
              <a:p>
                <a:r>
                  <a:rPr lang="en-US" sz="2400" dirty="0">
                    <a:solidFill>
                      <a:schemeClr val="tx1">
                        <a:lumMod val="75000"/>
                        <a:lumOff val="25000"/>
                      </a:schemeClr>
                    </a:solidFill>
                  </a:rPr>
                  <a:t>Probability: </a:t>
                </a:r>
                <a14:m>
                  <m:oMath xmlns:m="http://schemas.openxmlformats.org/officeDocument/2006/math">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=1:</m:t>
                    </m:r>
                    <m:r>
                      <a:rPr lang="en-US" sz="2400" b="0" i="1" smtClean="0">
                        <a:solidFill>
                          <a:schemeClr val="tx1">
                            <a:lumMod val="75000"/>
                            <a:lumOff val="25000"/>
                          </a:schemeClr>
                        </a:solidFill>
                        <a:latin typeface="Cambria Math" charset="0"/>
                      </a:rPr>
                      <m:t>𝑝</m:t>
                    </m:r>
                  </m:oMath>
                </a14:m>
                <a:endParaRPr lang="en-US" sz="2400" dirty="0">
                  <a:solidFill>
                    <a:schemeClr val="tx1">
                      <a:lumMod val="75000"/>
                      <a:lumOff val="25000"/>
                    </a:schemeClr>
                  </a:solidFill>
                </a:endParaRPr>
              </a:p>
              <a:p>
                <a:r>
                  <a:rPr lang="en-US" sz="2400" dirty="0">
                    <a:solidFill>
                      <a:schemeClr val="tx1">
                        <a:lumMod val="75000"/>
                        <a:lumOff val="25000"/>
                      </a:schemeClr>
                    </a:solidFill>
                  </a:rPr>
                  <a:t>Probability: </a:t>
                </a:r>
                <a14:m>
                  <m:oMath xmlns:m="http://schemas.openxmlformats.org/officeDocument/2006/math">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=0:1−</m:t>
                    </m:r>
                    <m:r>
                      <a:rPr lang="en-US" sz="2400" b="0" i="1" smtClean="0">
                        <a:solidFill>
                          <a:schemeClr val="tx1">
                            <a:lumMod val="75000"/>
                            <a:lumOff val="25000"/>
                          </a:schemeClr>
                        </a:solidFill>
                        <a:latin typeface="Cambria Math" charset="0"/>
                      </a:rPr>
                      <m:t>𝑝</m:t>
                    </m:r>
                  </m:oMath>
                </a14:m>
                <a:r>
                  <a:rPr lang="en-US" sz="2400" dirty="0">
                    <a:solidFill>
                      <a:schemeClr val="tx1">
                        <a:lumMod val="75000"/>
                        <a:lumOff val="25000"/>
                      </a:schemeClr>
                    </a:solidFill>
                  </a:rPr>
                  <a:t> </a:t>
                </a:r>
              </a:p>
              <a:p>
                <a:endParaRPr lang="en-US" sz="2400" dirty="0">
                  <a:solidFill>
                    <a:schemeClr val="tx1">
                      <a:lumMod val="75000"/>
                      <a:lumOff val="25000"/>
                    </a:schemeClr>
                  </a:solidFill>
                </a:endParaRPr>
              </a:p>
              <a:p>
                <a:pPr/>
                <a14:m>
                  <m:oMathPara xmlns:m="http://schemas.openxmlformats.org/officeDocument/2006/math">
                    <m:oMathParaPr>
                      <m:jc m:val="left"/>
                    </m:oMathParaPr>
                    <m:oMath xmlns:m="http://schemas.openxmlformats.org/officeDocument/2006/math">
                      <m:sSup>
                        <m:sSupPr>
                          <m:ctrlPr>
                            <a:rPr lang="en-US" sz="2400" i="1" smtClean="0">
                              <a:solidFill>
                                <a:schemeClr val="tx1">
                                  <a:lumMod val="75000"/>
                                  <a:lumOff val="25000"/>
                                </a:schemeClr>
                              </a:solidFill>
                              <a:latin typeface="Cambria Math" charset="0"/>
                            </a:rPr>
                          </m:ctrlPr>
                        </m:sSupPr>
                        <m:e>
                          <m:r>
                            <a:rPr lang="en-US" sz="2400" b="0" i="1" smtClean="0">
                              <a:solidFill>
                                <a:schemeClr val="tx1">
                                  <a:lumMod val="75000"/>
                                  <a:lumOff val="25000"/>
                                </a:schemeClr>
                              </a:solidFill>
                              <a:latin typeface="Cambria Math" charset="0"/>
                            </a:rPr>
                            <m:t>𝑃</m:t>
                          </m:r>
                          <m:d>
                            <m:dPr>
                              <m:ctrlPr>
                                <a:rPr lang="en-US" sz="2400" b="0" i="1" smtClean="0">
                                  <a:solidFill>
                                    <a:schemeClr val="tx1">
                                      <a:lumMod val="75000"/>
                                      <a:lumOff val="25000"/>
                                    </a:schemeClr>
                                  </a:solidFill>
                                  <a:latin typeface="Cambria Math" charset="0"/>
                                </a:rPr>
                              </m:ctrlPr>
                            </m:dPr>
                            <m:e>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𝑦</m:t>
                              </m:r>
                            </m:e>
                          </m:d>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𝑝</m:t>
                          </m:r>
                        </m:e>
                        <m:sup>
                          <m:r>
                            <a:rPr lang="en-US" sz="2400" b="0" i="1" smtClean="0">
                              <a:solidFill>
                                <a:schemeClr val="tx1">
                                  <a:lumMod val="75000"/>
                                  <a:lumOff val="25000"/>
                                </a:schemeClr>
                              </a:solidFill>
                              <a:latin typeface="Cambria Math" charset="0"/>
                            </a:rPr>
                            <m:t>𝑦</m:t>
                          </m:r>
                        </m:sup>
                      </m:sSup>
                      <m:sSup>
                        <m:sSupPr>
                          <m:ctrlPr>
                            <a:rPr lang="en-US" sz="2400" i="1" smtClean="0">
                              <a:solidFill>
                                <a:schemeClr val="tx1">
                                  <a:lumMod val="75000"/>
                                  <a:lumOff val="25000"/>
                                </a:schemeClr>
                              </a:solidFill>
                              <a:latin typeface="Cambria Math" charset="0"/>
                            </a:rPr>
                          </m:ctrlPr>
                        </m:sSupPr>
                        <m:e>
                          <m:r>
                            <a:rPr lang="en-US" sz="2400" b="0" i="1" smtClean="0">
                              <a:solidFill>
                                <a:schemeClr val="tx1">
                                  <a:lumMod val="75000"/>
                                  <a:lumOff val="25000"/>
                                </a:schemeClr>
                              </a:solidFill>
                              <a:latin typeface="Cambria Math" charset="0"/>
                            </a:rPr>
                            <m:t>(1−</m:t>
                          </m:r>
                          <m:r>
                            <a:rPr lang="en-US" sz="2400" b="0" i="1" smtClean="0">
                              <a:solidFill>
                                <a:schemeClr val="tx1">
                                  <a:lumMod val="75000"/>
                                  <a:lumOff val="25000"/>
                                </a:schemeClr>
                              </a:solidFill>
                              <a:latin typeface="Cambria Math" charset="0"/>
                            </a:rPr>
                            <m:t>𝑝</m:t>
                          </m:r>
                          <m:r>
                            <a:rPr lang="en-US" sz="2400" b="0" i="1" smtClean="0">
                              <a:solidFill>
                                <a:schemeClr val="tx1">
                                  <a:lumMod val="75000"/>
                                  <a:lumOff val="25000"/>
                                </a:schemeClr>
                              </a:solidFill>
                              <a:latin typeface="Cambria Math" charset="0"/>
                            </a:rPr>
                            <m:t>)</m:t>
                          </m:r>
                        </m:e>
                        <m:sup>
                          <m:r>
                            <a:rPr lang="en-US" sz="2400" b="0" i="1" smtClean="0">
                              <a:solidFill>
                                <a:schemeClr val="tx1">
                                  <a:lumMod val="75000"/>
                                  <a:lumOff val="25000"/>
                                </a:schemeClr>
                              </a:solidFill>
                              <a:latin typeface="Cambria Math" charset="0"/>
                            </a:rPr>
                            <m:t>(1−</m:t>
                          </m:r>
                          <m:r>
                            <a:rPr lang="en-US" sz="2400" b="0" i="1" smtClean="0">
                              <a:solidFill>
                                <a:schemeClr val="tx1">
                                  <a:lumMod val="75000"/>
                                  <a:lumOff val="25000"/>
                                </a:schemeClr>
                              </a:solidFill>
                              <a:latin typeface="Cambria Math" charset="0"/>
                            </a:rPr>
                            <m:t>𝑦</m:t>
                          </m:r>
                          <m:r>
                            <a:rPr lang="en-US" sz="2400" b="0" i="1" smtClean="0">
                              <a:solidFill>
                                <a:schemeClr val="tx1">
                                  <a:lumMod val="75000"/>
                                  <a:lumOff val="25000"/>
                                </a:schemeClr>
                              </a:solidFill>
                              <a:latin typeface="Cambria Math" charset="0"/>
                            </a:rPr>
                            <m:t>)</m:t>
                          </m:r>
                        </m:sup>
                      </m:sSup>
                    </m:oMath>
                  </m:oMathPara>
                </a14:m>
                <a:endParaRPr lang="en-US" sz="2400" dirty="0"/>
              </a:p>
              <a:p>
                <a:endParaRPr lang="en-US" sz="2400" dirty="0"/>
              </a:p>
            </p:txBody>
          </p:sp>
        </mc:Choice>
        <mc:Fallback xmlns="">
          <p:sp>
            <p:nvSpPr>
              <p:cNvPr id="6" name="TextBox 5"/>
              <p:cNvSpPr txBox="1">
                <a:spLocks noRot="1" noChangeAspect="1" noMove="1" noResize="1" noEditPoints="1" noAdjustHandles="1" noChangeArrowheads="1" noChangeShapeType="1" noTextEdit="1"/>
              </p:cNvSpPr>
              <p:nvPr/>
            </p:nvSpPr>
            <p:spPr>
              <a:xfrm>
                <a:off x="5796478" y="1524000"/>
                <a:ext cx="5065486" cy="1954318"/>
              </a:xfrm>
              <a:prstGeom prst="rect">
                <a:avLst/>
              </a:prstGeom>
              <a:blipFill>
                <a:blip r:embed="rId3"/>
                <a:stretch>
                  <a:fillRect l="-2005" t="-19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5796478" y="3478318"/>
                <a:ext cx="5812972" cy="2308324"/>
              </a:xfrm>
              <a:prstGeom prst="rect">
                <a:avLst/>
              </a:prstGeom>
              <a:noFill/>
            </p:spPr>
            <p:txBody>
              <a:bodyPr wrap="square" rtlCol="0">
                <a:spAutoFit/>
              </a:bodyPr>
              <a:lstStyle/>
              <a:p>
                <a:r>
                  <a:rPr lang="en-US" sz="2400" dirty="0">
                    <a:solidFill>
                      <a:schemeClr val="tx1">
                        <a:lumMod val="75000"/>
                        <a:lumOff val="25000"/>
                      </a:schemeClr>
                    </a:solidFill>
                    <a:latin typeface="Cambria Math" charset="0"/>
                  </a:rPr>
                  <a:t>Where:</a:t>
                </a:r>
                <a:endParaRPr lang="en-US" sz="2400" b="0" dirty="0">
                  <a:solidFill>
                    <a:schemeClr val="tx1">
                      <a:lumMod val="75000"/>
                      <a:lumOff val="25000"/>
                    </a:schemeClr>
                  </a:solidFill>
                  <a:latin typeface="Cambria Math" charset="0"/>
                </a:endParaRPr>
              </a:p>
              <a:p>
                <a14:m>
                  <m:oMath xmlns:m="http://schemas.openxmlformats.org/officeDocument/2006/math">
                    <m:r>
                      <a:rPr lang="en-US" sz="2400" b="0" i="1" smtClean="0">
                        <a:solidFill>
                          <a:schemeClr val="tx1">
                            <a:lumMod val="75000"/>
                            <a:lumOff val="25000"/>
                          </a:schemeClr>
                        </a:solidFill>
                        <a:latin typeface="Cambria Math" charset="0"/>
                      </a:rPr>
                      <m:t>𝑝</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𝑃</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𝑌</m:t>
                    </m:r>
                    <m:r>
                      <a:rPr lang="en-US" sz="2400" b="0" i="1" smtClean="0">
                        <a:solidFill>
                          <a:schemeClr val="tx1">
                            <a:lumMod val="75000"/>
                            <a:lumOff val="25000"/>
                          </a:schemeClr>
                        </a:solidFill>
                        <a:latin typeface="Cambria Math" charset="0"/>
                      </a:rPr>
                      <m:t>=1|</m:t>
                    </m:r>
                    <m:r>
                      <a:rPr lang="en-US" sz="2400" b="0" i="1" smtClean="0">
                        <a:solidFill>
                          <a:schemeClr val="tx1">
                            <a:lumMod val="75000"/>
                            <a:lumOff val="25000"/>
                          </a:schemeClr>
                        </a:solidFill>
                        <a:latin typeface="Cambria Math" charset="0"/>
                      </a:rPr>
                      <m:t>𝑋</m:t>
                    </m:r>
                    <m:r>
                      <a:rPr lang="en-US" sz="2400" b="0" i="1" smtClean="0">
                        <a:solidFill>
                          <a:schemeClr val="tx1">
                            <a:lumMod val="75000"/>
                            <a:lumOff val="25000"/>
                          </a:schemeClr>
                        </a:solidFill>
                        <a:latin typeface="Cambria Math" charset="0"/>
                      </a:rPr>
                      <m:t>=</m:t>
                    </m:r>
                    <m:r>
                      <a:rPr lang="en-US" sz="2400" b="0" i="1" smtClean="0">
                        <a:solidFill>
                          <a:schemeClr val="tx1">
                            <a:lumMod val="75000"/>
                            <a:lumOff val="25000"/>
                          </a:schemeClr>
                        </a:solidFill>
                        <a:latin typeface="Cambria Math" charset="0"/>
                      </a:rPr>
                      <m:t>𝑥</m:t>
                    </m:r>
                    <m:r>
                      <a:rPr lang="en-US" sz="2400" b="0" i="1" smtClean="0">
                        <a:solidFill>
                          <a:schemeClr val="tx1">
                            <a:lumMod val="75000"/>
                            <a:lumOff val="25000"/>
                          </a:schemeClr>
                        </a:solidFill>
                        <a:latin typeface="Cambria Math" charset="0"/>
                      </a:rPr>
                      <m:t>)</m:t>
                    </m:r>
                  </m:oMath>
                </a14:m>
                <a:r>
                  <a:rPr lang="en-US" sz="2400" dirty="0">
                    <a:solidFill>
                      <a:schemeClr val="tx1">
                        <a:lumMod val="75000"/>
                        <a:lumOff val="25000"/>
                      </a:schemeClr>
                    </a:solidFill>
                  </a:rPr>
                  <a:t> and therefore </a:t>
                </a:r>
                <a:r>
                  <a:rPr lang="en-US" sz="2400" i="1" dirty="0">
                    <a:solidFill>
                      <a:schemeClr val="tx1">
                        <a:lumMod val="75000"/>
                        <a:lumOff val="25000"/>
                      </a:schemeClr>
                    </a:solidFill>
                  </a:rPr>
                  <a:t>p</a:t>
                </a:r>
                <a:r>
                  <a:rPr lang="en-US" sz="2400" dirty="0">
                    <a:solidFill>
                      <a:schemeClr val="tx1">
                        <a:lumMod val="75000"/>
                        <a:lumOff val="25000"/>
                      </a:schemeClr>
                    </a:solidFill>
                  </a:rPr>
                  <a:t> depends on X.</a:t>
                </a:r>
              </a:p>
              <a:p>
                <a:r>
                  <a:rPr lang="en-US" sz="2400" dirty="0">
                    <a:solidFill>
                      <a:schemeClr val="tx1">
                        <a:lumMod val="75000"/>
                        <a:lumOff val="25000"/>
                      </a:schemeClr>
                    </a:solidFill>
                  </a:rPr>
                  <a:t>Thus not every p is the same for each individual measurement. </a:t>
                </a:r>
              </a:p>
              <a:p>
                <a:endParaRPr lang="en-US" sz="2400" dirty="0">
                  <a:solidFill>
                    <a:schemeClr val="tx1">
                      <a:lumMod val="75000"/>
                      <a:lumOff val="25000"/>
                    </a:schemeClr>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5796478" y="3478318"/>
                <a:ext cx="5812972" cy="2308324"/>
              </a:xfrm>
              <a:prstGeom prst="rect">
                <a:avLst/>
              </a:prstGeom>
              <a:blipFill>
                <a:blip r:embed="rId4"/>
                <a:stretch>
                  <a:fillRect l="-1747" t="-2186"/>
                </a:stretch>
              </a:blipFill>
            </p:spPr>
            <p:txBody>
              <a:bodyPr/>
              <a:lstStyle/>
              <a:p>
                <a:r>
                  <a:rPr lang="en-US">
                    <a:noFill/>
                  </a:rPr>
                  <a:t> </a:t>
                </a:r>
              </a:p>
            </p:txBody>
          </p:sp>
        </mc:Fallback>
      </mc:AlternateContent>
    </p:spTree>
    <p:extLst>
      <p:ext uri="{BB962C8B-B14F-4D97-AF65-F5344CB8AC3E}">
        <p14:creationId xmlns:p14="http://schemas.microsoft.com/office/powerpoint/2010/main" val="1823681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 0 L -0.26185 -0.00046 " pathEditMode="relative" rAng="0" ptsTypes="AA">
                                      <p:cBhvr>
                                        <p:cTn id="10" dur="2000" fill="hold"/>
                                        <p:tgtEl>
                                          <p:spTgt spid="5"/>
                                        </p:tgtEl>
                                        <p:attrNameLst>
                                          <p:attrName>ppt_x</p:attrName>
                                          <p:attrName>ppt_y</p:attrName>
                                        </p:attrNameLst>
                                      </p:cBhvr>
                                      <p:rCtr x="-13099" y="-23"/>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Likelihood</a:t>
            </a:r>
          </a:p>
        </p:txBody>
      </p:sp>
      <p:sp>
        <p:nvSpPr>
          <p:cNvPr id="12" name="Content Placeholder 2"/>
          <p:cNvSpPr>
            <a:spLocks noGrp="1"/>
          </p:cNvSpPr>
          <p:nvPr>
            <p:ph idx="1"/>
          </p:nvPr>
        </p:nvSpPr>
        <p:spPr>
          <a:xfrm>
            <a:off x="808593" y="1117672"/>
            <a:ext cx="10574814" cy="2111143"/>
          </a:xfrm>
        </p:spPr>
        <p:txBody>
          <a:bodyPr/>
          <a:lstStyle/>
          <a:p>
            <a:r>
              <a:rPr lang="en-US" sz="2400" dirty="0"/>
              <a:t>The likelihood of a single observation for </a:t>
            </a:r>
            <a:r>
              <a:rPr lang="en-US" sz="2400" i="1" dirty="0"/>
              <a:t>p</a:t>
            </a:r>
            <a:r>
              <a:rPr lang="en-US" sz="2400" dirty="0"/>
              <a:t> given </a:t>
            </a:r>
            <a:r>
              <a:rPr lang="en-US" sz="2400" i="1" dirty="0"/>
              <a:t>x and y </a:t>
            </a:r>
            <a:r>
              <a:rPr lang="en-US" sz="2400" dirty="0"/>
              <a:t> is:</a:t>
            </a:r>
          </a:p>
          <a:p>
            <a:endParaRPr lang="en-US" sz="2400" dirty="0"/>
          </a:p>
          <a:p>
            <a:endParaRPr lang="en-US" sz="2400" dirty="0"/>
          </a:p>
          <a:p>
            <a:r>
              <a:rPr lang="en-US" sz="2400" dirty="0"/>
              <a:t>Given the observations are independent, what is the likelihood function for </a:t>
            </a:r>
            <a:r>
              <a:rPr lang="en-US" sz="2400" i="1" dirty="0"/>
              <a:t>p</a:t>
            </a:r>
            <a:r>
              <a:rPr lang="en-US" sz="2400" dirty="0"/>
              <a:t>?</a:t>
            </a:r>
          </a:p>
        </p:txBody>
      </p:sp>
      <p:pic>
        <p:nvPicPr>
          <p:cNvPr id="3" name="Picture 2"/>
          <p:cNvPicPr>
            <a:picLocks noChangeAspect="1"/>
          </p:cNvPicPr>
          <p:nvPr/>
        </p:nvPicPr>
        <p:blipFill>
          <a:blip r:embed="rId2"/>
          <a:stretch>
            <a:fillRect/>
          </a:stretch>
        </p:blipFill>
        <p:spPr>
          <a:xfrm>
            <a:off x="2880632" y="1827419"/>
            <a:ext cx="6430736" cy="461639"/>
          </a:xfrm>
          <a:prstGeom prst="rect">
            <a:avLst/>
          </a:prstGeom>
        </p:spPr>
      </p:pic>
      <p:pic>
        <p:nvPicPr>
          <p:cNvPr id="4" name="Picture 3"/>
          <p:cNvPicPr>
            <a:picLocks noChangeAspect="1"/>
          </p:cNvPicPr>
          <p:nvPr/>
        </p:nvPicPr>
        <p:blipFill>
          <a:blip r:embed="rId3"/>
          <a:stretch>
            <a:fillRect/>
          </a:stretch>
        </p:blipFill>
        <p:spPr>
          <a:xfrm>
            <a:off x="2683327" y="3531477"/>
            <a:ext cx="7160521" cy="814170"/>
          </a:xfrm>
          <a:prstGeom prst="rect">
            <a:avLst/>
          </a:prstGeom>
        </p:spPr>
      </p:pic>
      <p:pic>
        <p:nvPicPr>
          <p:cNvPr id="13" name="Picture 12"/>
          <p:cNvPicPr>
            <a:picLocks noChangeAspect="1"/>
          </p:cNvPicPr>
          <p:nvPr/>
        </p:nvPicPr>
        <p:blipFill>
          <a:blip r:embed="rId4"/>
          <a:stretch>
            <a:fillRect/>
          </a:stretch>
        </p:blipFill>
        <p:spPr>
          <a:xfrm>
            <a:off x="2683327" y="4712711"/>
            <a:ext cx="7578273" cy="1069637"/>
          </a:xfrm>
          <a:prstGeom prst="rect">
            <a:avLst/>
          </a:prstGeom>
        </p:spPr>
      </p:pic>
    </p:spTree>
    <p:extLst>
      <p:ext uri="{BB962C8B-B14F-4D97-AF65-F5344CB8AC3E}">
        <p14:creationId xmlns:p14="http://schemas.microsoft.com/office/powerpoint/2010/main" val="1702135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Likelihood</a:t>
            </a:r>
          </a:p>
        </p:txBody>
      </p:sp>
      <p:sp>
        <p:nvSpPr>
          <p:cNvPr id="12" name="Content Placeholder 2"/>
          <p:cNvSpPr>
            <a:spLocks noGrp="1"/>
          </p:cNvSpPr>
          <p:nvPr>
            <p:ph idx="1"/>
          </p:nvPr>
        </p:nvSpPr>
        <p:spPr>
          <a:xfrm>
            <a:off x="918124" y="2704706"/>
            <a:ext cx="10924583" cy="2111143"/>
          </a:xfrm>
        </p:spPr>
        <p:txBody>
          <a:bodyPr/>
          <a:lstStyle/>
          <a:p>
            <a:pPr>
              <a:spcAft>
                <a:spcPts val="1200"/>
              </a:spcAft>
            </a:pPr>
            <a:r>
              <a:rPr lang="en-US" sz="2400" dirty="0"/>
              <a:t>How do we maximize this?</a:t>
            </a:r>
          </a:p>
          <a:p>
            <a:pPr>
              <a:spcAft>
                <a:spcPts val="1200"/>
              </a:spcAft>
            </a:pPr>
            <a:r>
              <a:rPr lang="en-US" sz="2400" dirty="0"/>
              <a:t>Take the log and differentiate! </a:t>
            </a:r>
          </a:p>
          <a:p>
            <a:pPr>
              <a:spcAft>
                <a:spcPts val="1200"/>
              </a:spcAft>
            </a:pPr>
            <a:r>
              <a:rPr lang="en-US" sz="2400" dirty="0"/>
              <a:t>But </a:t>
            </a:r>
            <a:r>
              <a:rPr lang="en-US" sz="2400" dirty="0" err="1"/>
              <a:t>jeeze</a:t>
            </a:r>
            <a:r>
              <a:rPr lang="en-US" sz="2400" dirty="0"/>
              <a:t> does this look messy?!  It will not necessarily have a closed form solution?  So how do we determine the parameter estimates?  Through an iterative approach (we will talk more about it later in the lecture).</a:t>
            </a:r>
          </a:p>
        </p:txBody>
      </p:sp>
      <p:pic>
        <p:nvPicPr>
          <p:cNvPr id="5" name="Picture 4"/>
          <p:cNvPicPr>
            <a:picLocks noChangeAspect="1"/>
          </p:cNvPicPr>
          <p:nvPr/>
        </p:nvPicPr>
        <p:blipFill>
          <a:blip r:embed="rId2"/>
          <a:stretch>
            <a:fillRect/>
          </a:stretch>
        </p:blipFill>
        <p:spPr>
          <a:xfrm>
            <a:off x="2081893" y="1238173"/>
            <a:ext cx="8034564" cy="1134040"/>
          </a:xfrm>
          <a:prstGeom prst="rect">
            <a:avLst/>
          </a:prstGeom>
        </p:spPr>
      </p:pic>
    </p:spTree>
    <p:extLst>
      <p:ext uri="{BB962C8B-B14F-4D97-AF65-F5344CB8AC3E}">
        <p14:creationId xmlns:p14="http://schemas.microsoft.com/office/powerpoint/2010/main" val="1246792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p:txBody>
          <a:bodyPr/>
          <a:lstStyle/>
          <a:p>
            <a:r>
              <a:rPr lang="en-US" sz="2400" dirty="0"/>
              <a:t>We'd like to predict whether or not a person has a heart disease. And we'd like to make this prediction, for now, just based on the </a:t>
            </a:r>
            <a:r>
              <a:rPr lang="en-US" sz="2400" dirty="0" err="1"/>
              <a:t>MaxHR</a:t>
            </a:r>
            <a:r>
              <a:rPr lang="en-US" sz="2400" dirty="0"/>
              <a:t>.</a:t>
            </a:r>
          </a:p>
          <a:p>
            <a:endParaRPr lang="en-US" sz="2400" dirty="0"/>
          </a:p>
          <a:p>
            <a:r>
              <a:rPr lang="en-US" sz="2400" dirty="0"/>
              <a:t>How should we visualize these data? 	</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3719" y="2736274"/>
            <a:ext cx="5486400" cy="3657600"/>
          </a:xfrm>
          <a:prstGeom prst="rect">
            <a:avLst/>
          </a:prstGeom>
        </p:spPr>
      </p:pic>
    </p:spTree>
    <p:extLst>
      <p:ext uri="{BB962C8B-B14F-4D97-AF65-F5344CB8AC3E}">
        <p14:creationId xmlns:p14="http://schemas.microsoft.com/office/powerpoint/2010/main" val="629549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sp>
        <p:nvSpPr>
          <p:cNvPr id="3" name="Content Placeholder 2"/>
          <p:cNvSpPr>
            <a:spLocks noGrp="1"/>
          </p:cNvSpPr>
          <p:nvPr>
            <p:ph idx="1"/>
          </p:nvPr>
        </p:nvSpPr>
        <p:spPr>
          <a:xfrm>
            <a:off x="833414" y="1177758"/>
            <a:ext cx="11009293" cy="2111143"/>
          </a:xfrm>
        </p:spPr>
        <p:txBody>
          <a:bodyPr/>
          <a:lstStyle/>
          <a:p>
            <a:r>
              <a:rPr lang="en-US" sz="2400" dirty="0"/>
              <a:t>There are various ways to fit a logistic model to this data set in Python. The most straightforward in </a:t>
            </a:r>
            <a:r>
              <a:rPr lang="en-US" sz="2400" dirty="0" err="1">
                <a:latin typeface="Courier" charset="0"/>
                <a:ea typeface="Courier" charset="0"/>
                <a:cs typeface="Courier" charset="0"/>
              </a:rPr>
              <a:t>sklearn</a:t>
            </a:r>
            <a:r>
              <a:rPr lang="en-US" sz="2400" dirty="0"/>
              <a:t> is via  </a:t>
            </a:r>
            <a:r>
              <a:rPr lang="en-US" sz="2400" dirty="0" err="1">
                <a:latin typeface="Courier" charset="0"/>
                <a:ea typeface="Courier" charset="0"/>
                <a:cs typeface="Courier" charset="0"/>
              </a:rPr>
              <a:t>linear_model.LogisticRegression</a:t>
            </a:r>
            <a:r>
              <a:rPr lang="en-US" sz="2400" dirty="0"/>
              <a:t>.  A little bit of preprocessing work may need to be done first.	</a:t>
            </a:r>
          </a:p>
        </p:txBody>
      </p:sp>
      <p:pic>
        <p:nvPicPr>
          <p:cNvPr id="67" name="Picture 66"/>
          <p:cNvPicPr>
            <a:picLocks noChangeAspect="1"/>
          </p:cNvPicPr>
          <p:nvPr/>
        </p:nvPicPr>
        <p:blipFill>
          <a:blip r:embed="rId2"/>
          <a:stretch>
            <a:fillRect/>
          </a:stretch>
        </p:blipFill>
        <p:spPr>
          <a:xfrm>
            <a:off x="1343889" y="2839070"/>
            <a:ext cx="9507051" cy="3996595"/>
          </a:xfrm>
          <a:prstGeom prst="rect">
            <a:avLst/>
          </a:prstGeom>
        </p:spPr>
      </p:pic>
      <p:sp>
        <p:nvSpPr>
          <p:cNvPr id="68" name="Oval 67"/>
          <p:cNvSpPr/>
          <p:nvPr/>
        </p:nvSpPr>
        <p:spPr>
          <a:xfrm>
            <a:off x="5049587" y="3482852"/>
            <a:ext cx="1288473" cy="429491"/>
          </a:xfrm>
          <a:prstGeom prst="ellipse">
            <a:avLst/>
          </a:prstGeom>
          <a:noFill/>
          <a:ln w="15875">
            <a:solidFill>
              <a:schemeClr val="accent2">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5516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1-5 Advertising Data</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xmlns="" val="20000"/>
                    </a:ext>
                  </a:extLst>
                </a:gridCol>
                <a:gridCol w="1442267">
                  <a:extLst>
                    <a:ext uri="{9D8B030D-6E8A-4147-A177-3AD203B41FA5}">
                      <a16:colId xmlns:a16="http://schemas.microsoft.com/office/drawing/2014/main" xmlns="" val="20001"/>
                    </a:ext>
                  </a:extLst>
                </a:gridCol>
                <a:gridCol w="1916345">
                  <a:extLst>
                    <a:ext uri="{9D8B030D-6E8A-4147-A177-3AD203B41FA5}">
                      <a16:colId xmlns:a16="http://schemas.microsoft.com/office/drawing/2014/main" xmlns="" val="20002"/>
                    </a:ext>
                  </a:extLst>
                </a:gridCol>
                <a:gridCol w="968189">
                  <a:extLst>
                    <a:ext uri="{9D8B030D-6E8A-4147-A177-3AD203B41FA5}">
                      <a16:colId xmlns:a16="http://schemas.microsoft.com/office/drawing/2014/main" xmlns=""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xmlns=""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xmlns=""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xmlns=""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xmlns=""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xmlns=""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xmlns=""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3</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910948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545" y="1212273"/>
            <a:ext cx="7284027" cy="4856018"/>
          </a:xfrm>
          <a:prstGeom prst="rect">
            <a:avLst/>
          </a:prstGeom>
        </p:spPr>
      </p:pic>
    </p:spTree>
    <p:extLst>
      <p:ext uri="{BB962C8B-B14F-4D97-AF65-F5344CB8AC3E}">
        <p14:creationId xmlns:p14="http://schemas.microsoft.com/office/powerpoint/2010/main" val="320092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 logistic estimation</a:t>
            </a: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833438" y="1177925"/>
                <a:ext cx="11009312" cy="2111375"/>
              </a:xfrm>
            </p:spPr>
            <p:txBody>
              <a:bodyPr/>
              <a:lstStyle/>
              <a:p>
                <a:pPr>
                  <a:lnSpc>
                    <a:spcPct val="150000"/>
                  </a:lnSpc>
                </a:pPr>
                <a:r>
                  <a:rPr lang="en-US" sz="2400" dirty="0"/>
                  <a:t>Answer some questions:</a:t>
                </a:r>
              </a:p>
              <a:p>
                <a:pPr marL="342900" indent="-342900">
                  <a:lnSpc>
                    <a:spcPct val="150000"/>
                  </a:lnSpc>
                  <a:buFont typeface="Arial" charset="0"/>
                  <a:buChar char="•"/>
                </a:pPr>
                <a:r>
                  <a:rPr lang="en-US" sz="2400" dirty="0"/>
                  <a:t>Write down the logistic regression model. </a:t>
                </a:r>
              </a:p>
              <a:p>
                <a:pPr marL="342900" indent="-342900">
                  <a:lnSpc>
                    <a:spcPct val="150000"/>
                  </a:lnSpc>
                  <a:buFont typeface="Arial" charset="0"/>
                  <a:buChar char="•"/>
                </a:pPr>
                <a:r>
                  <a:rPr lang="en-US" sz="2400" dirty="0"/>
                  <a:t>Interpret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1</m:t>
                        </m:r>
                      </m:sub>
                    </m:sSub>
                  </m:oMath>
                </a14:m>
                <a:r>
                  <a:rPr lang="en-US" sz="2400" dirty="0"/>
                  <a:t>		</a:t>
                </a:r>
              </a:p>
              <a:p>
                <a:pPr marL="342900" indent="-342900">
                  <a:lnSpc>
                    <a:spcPct val="150000"/>
                  </a:lnSpc>
                  <a:buFont typeface="Arial" charset="0"/>
                  <a:buChar char="•"/>
                </a:pPr>
                <a:r>
                  <a:rPr lang="en-US" sz="2400" dirty="0"/>
                  <a:t>Estimate the probability of heart decease for someone (like </a:t>
                </a:r>
                <a:r>
                  <a:rPr lang="en-US" sz="2400" dirty="0" err="1"/>
                  <a:t>Pavlos</a:t>
                </a:r>
                <a:r>
                  <a:rPr lang="en-US" sz="2400" dirty="0"/>
                  <a:t> or Kevin) with </a:t>
                </a:r>
                <a:r>
                  <a:rPr lang="en-US" sz="2400" dirty="0" err="1"/>
                  <a:t>MaxHR</a:t>
                </a:r>
                <a14:m>
                  <m:oMath xmlns:m="http://schemas.openxmlformats.org/officeDocument/2006/math">
                    <m:r>
                      <a:rPr lang="en-US" sz="2400" b="0" i="0" smtClean="0">
                        <a:latin typeface="Cambria Math" panose="02040503050406030204" pitchFamily="18" charset="0"/>
                        <a:ea typeface="Cambria Math" charset="0"/>
                        <a:cs typeface="Cambria Math" charset="0"/>
                      </a:rPr>
                      <m:t> </m:t>
                    </m:r>
                    <m:r>
                      <a:rPr lang="en-US" sz="2400" i="1" smtClean="0">
                        <a:latin typeface="Cambria Math" charset="0"/>
                        <a:ea typeface="Cambria Math" charset="0"/>
                        <a:cs typeface="Cambria Math" charset="0"/>
                      </a:rPr>
                      <m:t>≈</m:t>
                    </m:r>
                  </m:oMath>
                </a14:m>
                <a:r>
                  <a:rPr lang="en-US" sz="2400" dirty="0"/>
                  <a:t> 200? 		</a:t>
                </a:r>
              </a:p>
              <a:p>
                <a:pPr marL="342900" indent="-342900">
                  <a:lnSpc>
                    <a:spcPct val="150000"/>
                  </a:lnSpc>
                  <a:buFont typeface="Arial" charset="0"/>
                  <a:buChar char="•"/>
                </a:pPr>
                <a:r>
                  <a:rPr lang="en-US" sz="2400" dirty="0"/>
                  <a:t>If we were to use this model purely for classification, how would we do so? See any issues?</a:t>
                </a:r>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833438" y="1177925"/>
                <a:ext cx="11009312" cy="2111375"/>
              </a:xfrm>
              <a:blipFill>
                <a:blip r:embed="rId2"/>
                <a:stretch>
                  <a:fillRect l="-806" b="-104192"/>
                </a:stretch>
              </a:blipFill>
            </p:spPr>
            <p:txBody>
              <a:bodyPr/>
              <a:lstStyle/>
              <a:p>
                <a:r>
                  <a:rPr lang="en-US">
                    <a:noFill/>
                  </a:rPr>
                  <a:t> </a:t>
                </a:r>
              </a:p>
            </p:txBody>
          </p:sp>
        </mc:Fallback>
      </mc:AlternateContent>
    </p:spTree>
    <p:extLst>
      <p:ext uri="{BB962C8B-B14F-4D97-AF65-F5344CB8AC3E}">
        <p14:creationId xmlns:p14="http://schemas.microsoft.com/office/powerpoint/2010/main" val="24212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Categorical Predictors</a:t>
            </a: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833438" y="1177925"/>
                <a:ext cx="11009312" cy="2111375"/>
              </a:xfrm>
            </p:spPr>
            <p:txBody>
              <a:bodyPr/>
              <a:lstStyle/>
              <a:p>
                <a:pPr>
                  <a:spcAft>
                    <a:spcPts val="1200"/>
                  </a:spcAft>
                </a:pPr>
                <a:r>
                  <a:rPr lang="en-US" sz="2400" dirty="0"/>
                  <a:t>Just like in linear regression, when the predictor, </a:t>
                </a:r>
                <a14:m>
                  <m:oMath xmlns:m="http://schemas.openxmlformats.org/officeDocument/2006/math">
                    <m:r>
                      <a:rPr lang="en-US" sz="2400" b="0" i="1" smtClean="0">
                        <a:latin typeface="Cambria Math" charset="0"/>
                      </a:rPr>
                      <m:t>𝑋</m:t>
                    </m:r>
                  </m:oMath>
                </a14:m>
                <a:r>
                  <a:rPr lang="en-US" sz="2400" dirty="0"/>
                  <a:t>, is binary, the interpretation of the model simplifies (and there is a quick closed form solution).	</a:t>
                </a:r>
              </a:p>
              <a:p>
                <a:pPr>
                  <a:spcAft>
                    <a:spcPts val="1200"/>
                  </a:spcAft>
                </a:pPr>
                <a:r>
                  <a:rPr lang="en-US" sz="2400" dirty="0"/>
                  <a:t>In this case, what are the interpretations of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0</m:t>
                        </m:r>
                      </m:sub>
                    </m:sSub>
                    <m:r>
                      <a:rPr lang="en-US" sz="2400" i="1">
                        <a:latin typeface="Cambria Math" charset="0"/>
                      </a:rPr>
                      <m:t> </m:t>
                    </m:r>
                  </m:oMath>
                </a14:m>
                <a:r>
                  <a:rPr lang="en-US" sz="2400" dirty="0"/>
                  <a:t>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r>
                      <a:rPr lang="en-US" sz="2400" b="0" i="1" smtClean="0">
                        <a:latin typeface="Cambria Math" charset="0"/>
                      </a:rPr>
                      <m:t>?</m:t>
                    </m:r>
                  </m:oMath>
                </a14:m>
                <a:endParaRPr lang="en-US" sz="2400" dirty="0"/>
              </a:p>
              <a:p>
                <a:pPr>
                  <a:spcAft>
                    <a:spcPts val="1200"/>
                  </a:spcAft>
                </a:pPr>
                <a:r>
                  <a:rPr lang="en-US" sz="2400" dirty="0"/>
                  <a:t>For the heart data, let </a:t>
                </a:r>
                <a14:m>
                  <m:oMath xmlns:m="http://schemas.openxmlformats.org/officeDocument/2006/math">
                    <m:r>
                      <a:rPr lang="en-US" sz="2400" i="1">
                        <a:latin typeface="Cambria Math" charset="0"/>
                      </a:rPr>
                      <m:t>𝑋</m:t>
                    </m:r>
                    <m:r>
                      <a:rPr lang="en-US" sz="2400" i="1">
                        <a:latin typeface="Cambria Math" charset="0"/>
                      </a:rPr>
                      <m:t> </m:t>
                    </m:r>
                  </m:oMath>
                </a14:m>
                <a:r>
                  <a:rPr lang="en-US" sz="2400" dirty="0"/>
                  <a:t>be the indicator that the individual is a male or female.  What is the interpretation of the coefficient estimates in this case?</a:t>
                </a:r>
              </a:p>
              <a:p>
                <a:pPr>
                  <a:spcAft>
                    <a:spcPts val="1200"/>
                  </a:spcAft>
                </a:pPr>
                <a:r>
                  <a:rPr lang="en-US" sz="2400" dirty="0"/>
                  <a:t>The observed percentage of HD  for females is 26% while it is 55% for males.  </a:t>
                </a:r>
              </a:p>
              <a:p>
                <a:pPr>
                  <a:spcAft>
                    <a:spcPts val="1200"/>
                  </a:spcAft>
                </a:pPr>
                <a:r>
                  <a:rPr lang="en-US" sz="2400" dirty="0"/>
                  <a:t>Calculate the estimates for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r>
                      <a:rPr lang="en-US" sz="2400" i="1">
                        <a:latin typeface="Cambria Math" charset="0"/>
                      </a:rPr>
                      <m:t> </m:t>
                    </m:r>
                  </m:oMath>
                </a14:m>
                <a:r>
                  <a:rPr lang="en-US" sz="2400" dirty="0"/>
                  <a:t>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t> if the indicator for HD was predicted from the gender indicator.</a:t>
                </a:r>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833438" y="1177925"/>
                <a:ext cx="11009312" cy="2111375"/>
              </a:xfrm>
              <a:blipFill>
                <a:blip r:embed="rId2"/>
                <a:stretch>
                  <a:fillRect l="-806" t="-1796" b="-94012"/>
                </a:stretch>
              </a:blipFill>
            </p:spPr>
            <p:txBody>
              <a:bodyPr/>
              <a:lstStyle/>
              <a:p>
                <a:r>
                  <a:rPr lang="en-US">
                    <a:noFill/>
                  </a:rPr>
                  <a:t> </a:t>
                </a:r>
              </a:p>
            </p:txBody>
          </p:sp>
        </mc:Fallback>
      </mc:AlternateContent>
    </p:spTree>
    <p:extLst>
      <p:ext uri="{BB962C8B-B14F-4D97-AF65-F5344CB8AC3E}">
        <p14:creationId xmlns:p14="http://schemas.microsoft.com/office/powerpoint/2010/main" val="1690602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Inference in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603211" cy="2111143"/>
              </a:xfrm>
            </p:spPr>
            <p:txBody>
              <a:bodyPr/>
              <a:lstStyle/>
              <a:p>
                <a:pPr>
                  <a:spcAft>
                    <a:spcPts val="1200"/>
                  </a:spcAft>
                </a:pPr>
                <a:r>
                  <a:rPr lang="en-US" sz="2400" dirty="0"/>
                  <a:t>The </a:t>
                </a:r>
                <a:r>
                  <a:rPr lang="en-US" sz="2400" b="1" dirty="0"/>
                  <a:t>uncertainty of the estimates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ea typeface="Cambria Math" charset="0"/>
                            <a:cs typeface="Cambria Math" charset="0"/>
                          </a:rPr>
                          <m:t>0</m:t>
                        </m:r>
                      </m:sub>
                    </m:sSub>
                    <m:r>
                      <a:rPr lang="en-US" sz="2400" i="1">
                        <a:latin typeface="Cambria Math" charset="0"/>
                      </a:rPr>
                      <m:t> </m:t>
                    </m:r>
                  </m:oMath>
                </a14:m>
                <a:r>
                  <a:rPr lang="en-US" sz="2400" dirty="0"/>
                  <a:t>and </a:t>
                </a:r>
                <a14:m>
                  <m:oMath xmlns:m="http://schemas.openxmlformats.org/officeDocument/2006/math">
                    <m:sSub>
                      <m:sSubPr>
                        <m:ctrlPr>
                          <a:rPr lang="en-US" sz="2400" i="1">
                            <a:latin typeface="Cambria Math" charset="0"/>
                          </a:rPr>
                        </m:ctrlPr>
                      </m:sSubPr>
                      <m:e>
                        <m:acc>
                          <m:accPr>
                            <m:chr m:val="̂"/>
                            <m:ctrlPr>
                              <a:rPr lang="en-US" sz="2400" i="1">
                                <a:latin typeface="Cambria Math" charset="0"/>
                              </a:rPr>
                            </m:ctrlPr>
                          </m:accPr>
                          <m:e>
                            <m:r>
                              <a:rPr lang="en-US" sz="2400" i="1">
                                <a:latin typeface="Cambria Math" charset="0"/>
                                <a:ea typeface="Cambria Math" charset="0"/>
                                <a:cs typeface="Cambria Math" charset="0"/>
                              </a:rPr>
                              <m:t>𝛽</m:t>
                            </m:r>
                          </m:e>
                        </m:acc>
                      </m:e>
                      <m:sub>
                        <m:r>
                          <a:rPr lang="en-US" sz="2400" i="1">
                            <a:latin typeface="Cambria Math" charset="0"/>
                          </a:rPr>
                          <m:t>1</m:t>
                        </m:r>
                      </m:sub>
                    </m:sSub>
                  </m:oMath>
                </a14:m>
                <a:r>
                  <a:rPr lang="en-US" sz="2400" dirty="0"/>
                  <a:t> can be quantified and used to calculate both confidence intervals and hypothesis tests.</a:t>
                </a:r>
              </a:p>
              <a:p>
                <a:pPr>
                  <a:spcAft>
                    <a:spcPts val="1200"/>
                  </a:spcAft>
                </a:pPr>
                <a:r>
                  <a:rPr lang="en-US" sz="2400" dirty="0"/>
                  <a:t>The estimate for the standard errors of these estimates, likelihood-based, is based on a quantity called Fisher's Information (beyond the scope of this class), which is related to the curvature of the function.	</a:t>
                </a:r>
              </a:p>
              <a:p>
                <a:pPr>
                  <a:spcAft>
                    <a:spcPts val="1200"/>
                  </a:spcAft>
                </a:pPr>
                <a:r>
                  <a:rPr lang="en-US" sz="2400" dirty="0"/>
                  <a:t>Due to the nature of the underlying Bernoulli distribution, if you estimate the underlying proportion </a:t>
                </a:r>
                <a14:m>
                  <m:oMath xmlns:m="http://schemas.openxmlformats.org/officeDocument/2006/math">
                    <m:sSub>
                      <m:sSubPr>
                        <m:ctrlPr>
                          <a:rPr lang="en-US" sz="2400" i="1" smtClean="0">
                            <a:latin typeface="Cambria Math" charset="0"/>
                          </a:rPr>
                        </m:ctrlPr>
                      </m:sSubPr>
                      <m:e>
                        <m:r>
                          <a:rPr lang="en-US" sz="2400" b="0" i="1" smtClean="0">
                            <a:latin typeface="Cambria Math" charset="0"/>
                          </a:rPr>
                          <m:t>𝑝</m:t>
                        </m:r>
                      </m:e>
                      <m:sub>
                        <m:r>
                          <a:rPr lang="en-US" sz="2400" b="0" i="1" smtClean="0">
                            <a:latin typeface="Cambria Math" charset="0"/>
                          </a:rPr>
                          <m:t>𝑖</m:t>
                        </m:r>
                      </m:sub>
                    </m:sSub>
                    <m:r>
                      <a:rPr lang="en-US" sz="2400" b="0" i="1" smtClean="0">
                        <a:latin typeface="Cambria Math" charset="0"/>
                      </a:rPr>
                      <m:t>, </m:t>
                    </m:r>
                  </m:oMath>
                </a14:m>
                <a:r>
                  <a:rPr lang="en-US" sz="2400" dirty="0"/>
                  <a:t>you get the variance for free!  Because of this, the inferences will be based on the normal approximation (and not </a:t>
                </a:r>
                <a:r>
                  <a:rPr lang="en-US" sz="2400" i="1" dirty="0"/>
                  <a:t>t</a:t>
                </a:r>
                <a:r>
                  <a:rPr lang="en-US" sz="2400" dirty="0"/>
                  <a:t>-distribution based).		</a:t>
                </a:r>
              </a:p>
              <a:p>
                <a:pPr>
                  <a:spcAft>
                    <a:spcPts val="1200"/>
                  </a:spcAft>
                </a:pPr>
                <a:r>
                  <a:rPr lang="en-US" sz="2400" b="1" dirty="0">
                    <a:solidFill>
                      <a:schemeClr val="tx2">
                        <a:lumMod val="75000"/>
                      </a:schemeClr>
                    </a:solidFill>
                  </a:rPr>
                  <a:t>Of course</a:t>
                </a:r>
                <a:r>
                  <a:rPr lang="en-US" sz="2400" dirty="0"/>
                  <a:t>, you could always </a:t>
                </a:r>
                <a:r>
                  <a:rPr lang="en-US" sz="2400" b="1" dirty="0"/>
                  <a:t>bootstrap</a:t>
                </a:r>
                <a:r>
                  <a:rPr lang="en-US" sz="2400" dirty="0"/>
                  <a:t> the results to perform these inferences as well.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603211" cy="2111143"/>
              </a:xfrm>
              <a:blipFill rotWithShape="0">
                <a:blip r:embed="rId2"/>
                <a:stretch>
                  <a:fillRect l="-920" t="-1153" r="-1035" b="-134006"/>
                </a:stretch>
              </a:blipFill>
            </p:spPr>
            <p:txBody>
              <a:bodyPr/>
              <a:lstStyle/>
              <a:p>
                <a:r>
                  <a:rPr lang="en-US">
                    <a:noFill/>
                  </a:rPr>
                  <a:t> </a:t>
                </a:r>
              </a:p>
            </p:txBody>
          </p:sp>
        </mc:Fallback>
      </mc:AlternateContent>
    </p:spTree>
    <p:extLst>
      <p:ext uri="{BB962C8B-B14F-4D97-AF65-F5344CB8AC3E}">
        <p14:creationId xmlns:p14="http://schemas.microsoft.com/office/powerpoint/2010/main" val="10476621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lumMod val="75000"/>
                    <a:lumOff val="25000"/>
                  </a:schemeClr>
                </a:solidFill>
              </a:rPr>
              <a:t>Classification using the Logistic Model</a:t>
            </a:r>
          </a:p>
        </p:txBody>
      </p:sp>
    </p:spTree>
    <p:extLst>
      <p:ext uri="{BB962C8B-B14F-4D97-AF65-F5344CB8AC3E}">
        <p14:creationId xmlns:p14="http://schemas.microsoft.com/office/powerpoint/2010/main" val="14879851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Logistic Regression for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9847837" cy="2111143"/>
              </a:xfrm>
            </p:spPr>
            <p:txBody>
              <a:bodyPr/>
              <a:lstStyle/>
              <a:p>
                <a:pPr>
                  <a:spcAft>
                    <a:spcPts val="1800"/>
                  </a:spcAft>
                </a:pPr>
                <a:r>
                  <a:rPr lang="en-US" sz="2400" dirty="0"/>
                  <a:t>How can we use a logistic regression model to perform classification?	</a:t>
                </a:r>
              </a:p>
              <a:p>
                <a:pPr>
                  <a:spcAft>
                    <a:spcPts val="1800"/>
                  </a:spcAft>
                </a:pPr>
                <a:r>
                  <a:rPr lang="en-US" sz="2400" dirty="0"/>
                  <a:t>That is, how can we predict when </a:t>
                </a:r>
                <a14:m>
                  <m:oMath xmlns:m="http://schemas.openxmlformats.org/officeDocument/2006/math">
                    <m:r>
                      <a:rPr lang="en-US" sz="2400" b="0" i="1" smtClean="0">
                        <a:latin typeface="Cambria Math" charset="0"/>
                      </a:rPr>
                      <m:t>𝑌</m:t>
                    </m:r>
                    <m:r>
                      <a:rPr lang="en-US" sz="2400" b="0" i="1" smtClean="0">
                        <a:latin typeface="Cambria Math" charset="0"/>
                      </a:rPr>
                      <m:t>=1</m:t>
                    </m:r>
                  </m:oMath>
                </a14:m>
                <a:r>
                  <a:rPr lang="en-US" sz="2400" dirty="0"/>
                  <a:t> vs. when </a:t>
                </a:r>
                <a14:m>
                  <m:oMath xmlns:m="http://schemas.openxmlformats.org/officeDocument/2006/math">
                    <m:r>
                      <a:rPr lang="en-US" sz="2400" i="1">
                        <a:latin typeface="Cambria Math" charset="0"/>
                      </a:rPr>
                      <m:t>𝑌</m:t>
                    </m:r>
                    <m:r>
                      <a:rPr lang="en-US" sz="2400" i="1">
                        <a:latin typeface="Cambria Math" charset="0"/>
                      </a:rPr>
                      <m:t>=0</m:t>
                    </m:r>
                  </m:oMath>
                </a14:m>
                <a:r>
                  <a:rPr lang="en-US" sz="2400" dirty="0"/>
                  <a:t>?	 </a:t>
                </a:r>
              </a:p>
              <a:p>
                <a:pPr>
                  <a:spcAft>
                    <a:spcPts val="1800"/>
                  </a:spcAft>
                </a:pPr>
                <a:r>
                  <a:rPr lang="en-US" sz="2400" dirty="0"/>
                  <a:t>We mentioned before, we can classify all observations for which </a:t>
                </a:r>
                <a14:m>
                  <m:oMath xmlns:m="http://schemas.openxmlformats.org/officeDocument/2006/math">
                    <m:acc>
                      <m:accPr>
                        <m:chr m:val="̂"/>
                        <m:ctrlPr>
                          <a:rPr lang="en-US" sz="2400" i="1" smtClean="0">
                            <a:latin typeface="Cambria Math" charset="0"/>
                            <a:ea typeface="Cambria Math" charset="0"/>
                            <a:cs typeface="Cambria Math" charset="0"/>
                          </a:rPr>
                        </m:ctrlPr>
                      </m:accPr>
                      <m:e>
                        <m:r>
                          <a:rPr lang="en-US" sz="2400" b="0" i="1" smtClean="0">
                            <a:latin typeface="Cambria Math" charset="0"/>
                            <a:ea typeface="Cambria Math" charset="0"/>
                            <a:cs typeface="Cambria Math" charset="0"/>
                          </a:rPr>
                          <m:t>𝑃</m:t>
                        </m:r>
                      </m:e>
                    </m:acc>
                    <m:r>
                      <a:rPr lang="en-US" sz="2400" b="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𝑌</m:t>
                    </m:r>
                    <m:r>
                      <a:rPr lang="en-US" sz="2400" b="0" i="1" smtClean="0">
                        <a:latin typeface="Cambria Math" charset="0"/>
                        <a:ea typeface="Cambria Math" charset="0"/>
                        <a:cs typeface="Cambria Math" charset="0"/>
                      </a:rPr>
                      <m:t>=1)≥0.5 </m:t>
                    </m:r>
                  </m:oMath>
                </a14:m>
                <a:r>
                  <a:rPr lang="en-US" sz="2400" dirty="0"/>
                  <a:t>to be in the group associated with </a:t>
                </a:r>
                <a14:m>
                  <m:oMath xmlns:m="http://schemas.openxmlformats.org/officeDocument/2006/math">
                    <m:r>
                      <a:rPr lang="en-US" sz="2400" i="1">
                        <a:latin typeface="Cambria Math" charset="0"/>
                      </a:rPr>
                      <m:t>𝑌</m:t>
                    </m:r>
                    <m:r>
                      <a:rPr lang="en-US" sz="2400" i="1">
                        <a:latin typeface="Cambria Math" charset="0"/>
                      </a:rPr>
                      <m:t>=1 </m:t>
                    </m:r>
                  </m:oMath>
                </a14:m>
                <a:r>
                  <a:rPr lang="en-US" sz="2400" dirty="0"/>
                  <a:t> and then classify all observations for which </a:t>
                </a:r>
                <a14:m>
                  <m:oMath xmlns:m="http://schemas.openxmlformats.org/officeDocument/2006/math">
                    <m:acc>
                      <m:accPr>
                        <m:chr m:val="̂"/>
                        <m:ctrlPr>
                          <a:rPr lang="en-US" sz="2400" i="1">
                            <a:latin typeface="Cambria Math" charset="0"/>
                            <a:ea typeface="Cambria Math" charset="0"/>
                            <a:cs typeface="Cambria Math" charset="0"/>
                          </a:rPr>
                        </m:ctrlPr>
                      </m:accPr>
                      <m:e>
                        <m:r>
                          <a:rPr lang="en-US" sz="2400" i="1">
                            <a:latin typeface="Cambria Math" charset="0"/>
                            <a:ea typeface="Cambria Math" charset="0"/>
                            <a:cs typeface="Cambria Math" charset="0"/>
                          </a:rPr>
                          <m:t>𝑃</m:t>
                        </m:r>
                      </m:e>
                    </m:acc>
                    <m:d>
                      <m:dPr>
                        <m:ctrlPr>
                          <a:rPr lang="en-US" sz="2400" i="1">
                            <a:latin typeface="Cambria Math" charset="0"/>
                            <a:ea typeface="Cambria Math" charset="0"/>
                            <a:cs typeface="Cambria Math" charset="0"/>
                          </a:rPr>
                        </m:ctrlPr>
                      </m:dPr>
                      <m:e>
                        <m:r>
                          <a:rPr lang="en-US" sz="2400" i="1">
                            <a:latin typeface="Cambria Math" charset="0"/>
                            <a:ea typeface="Cambria Math" charset="0"/>
                            <a:cs typeface="Cambria Math" charset="0"/>
                          </a:rPr>
                          <m:t>𝑌</m:t>
                        </m:r>
                        <m:r>
                          <a:rPr lang="en-US" sz="2400" i="1">
                            <a:latin typeface="Cambria Math" charset="0"/>
                            <a:ea typeface="Cambria Math" charset="0"/>
                            <a:cs typeface="Cambria Math" charset="0"/>
                          </a:rPr>
                          <m:t>=0</m:t>
                        </m:r>
                      </m:e>
                    </m:d>
                    <m:r>
                      <a:rPr lang="en-US" sz="2400" b="0" i="1" smtClean="0">
                        <a:latin typeface="Cambria Math" charset="0"/>
                        <a:ea typeface="Cambria Math" charset="0"/>
                        <a:cs typeface="Cambria Math" charset="0"/>
                      </a:rPr>
                      <m:t>&lt;</m:t>
                    </m:r>
                    <m:r>
                      <a:rPr lang="en-US" sz="2400" i="1">
                        <a:latin typeface="Cambria Math" charset="0"/>
                        <a:ea typeface="Cambria Math" charset="0"/>
                        <a:cs typeface="Cambria Math" charset="0"/>
                      </a:rPr>
                      <m:t>0.5 </m:t>
                    </m:r>
                  </m:oMath>
                </a14:m>
                <a:r>
                  <a:rPr lang="en-US" sz="2400" dirty="0"/>
                  <a:t>to be in the group associated with </a:t>
                </a:r>
                <a14:m>
                  <m:oMath xmlns:m="http://schemas.openxmlformats.org/officeDocument/2006/math">
                    <m:r>
                      <a:rPr lang="en-US" sz="2400" i="1">
                        <a:latin typeface="Cambria Math" charset="0"/>
                      </a:rPr>
                      <m:t>𝑌</m:t>
                    </m:r>
                    <m:r>
                      <a:rPr lang="en-US" sz="2400" i="1">
                        <a:latin typeface="Cambria Math" charset="0"/>
                      </a:rPr>
                      <m:t>=0.</m:t>
                    </m:r>
                  </m:oMath>
                </a14:m>
                <a:endParaRPr lang="en-US" sz="2400" dirty="0"/>
              </a:p>
              <a:p>
                <a:pPr>
                  <a:spcAft>
                    <a:spcPts val="1800"/>
                  </a:spcAft>
                </a:pPr>
                <a:r>
                  <a:rPr lang="en-US" sz="2400" dirty="0"/>
                  <a:t>Using such an approach is called the standard </a:t>
                </a:r>
                <a:r>
                  <a:rPr lang="en-US" sz="2400" b="1" dirty="0">
                    <a:solidFill>
                      <a:schemeClr val="accent2">
                        <a:lumMod val="75000"/>
                      </a:schemeClr>
                    </a:solidFill>
                  </a:rPr>
                  <a:t>Bayes classifier</a:t>
                </a:r>
                <a:r>
                  <a:rPr lang="en-US" sz="2400" dirty="0"/>
                  <a:t>. </a:t>
                </a:r>
              </a:p>
              <a:p>
                <a:pPr>
                  <a:spcAft>
                    <a:spcPts val="1800"/>
                  </a:spcAft>
                </a:pPr>
                <a:r>
                  <a:rPr lang="en-US" sz="2400" dirty="0"/>
                  <a:t>The Bayes classifier takes the approach that assigns each observation to the most likely class, given its predictor values.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9847837" cy="2111143"/>
              </a:xfrm>
              <a:blipFill rotWithShape="0">
                <a:blip r:embed="rId2"/>
                <a:stretch>
                  <a:fillRect l="-991" t="-2305" b="-141787"/>
                </a:stretch>
              </a:blipFill>
            </p:spPr>
            <p:txBody>
              <a:bodyPr/>
              <a:lstStyle/>
              <a:p>
                <a:r>
                  <a:rPr lang="en-US">
                    <a:noFill/>
                  </a:rPr>
                  <a:t> </a:t>
                </a:r>
              </a:p>
            </p:txBody>
          </p:sp>
        </mc:Fallback>
      </mc:AlternateContent>
    </p:spTree>
    <p:extLst>
      <p:ext uri="{BB962C8B-B14F-4D97-AF65-F5344CB8AC3E}">
        <p14:creationId xmlns:p14="http://schemas.microsoft.com/office/powerpoint/2010/main" val="1891776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Logistic Regression for Classification</a:t>
            </a:r>
          </a:p>
        </p:txBody>
      </p:sp>
      <p:sp>
        <p:nvSpPr>
          <p:cNvPr id="3" name="Content Placeholder 2"/>
          <p:cNvSpPr>
            <a:spLocks noGrp="1"/>
          </p:cNvSpPr>
          <p:nvPr>
            <p:ph idx="1"/>
          </p:nvPr>
        </p:nvSpPr>
        <p:spPr/>
        <p:txBody>
          <a:bodyPr/>
          <a:lstStyle/>
          <a:p>
            <a:pPr>
              <a:spcAft>
                <a:spcPts val="1200"/>
              </a:spcAft>
            </a:pPr>
            <a:r>
              <a:rPr lang="en-US" sz="2400" dirty="0"/>
              <a:t>When will this Bayes classifier be a good one?  When will it be a poor one? </a:t>
            </a:r>
          </a:p>
          <a:p>
            <a:pPr>
              <a:spcAft>
                <a:spcPts val="1200"/>
              </a:spcAft>
            </a:pPr>
            <a:r>
              <a:rPr lang="en-US" sz="2400" dirty="0"/>
              <a:t>The Bayes classifier is the one that minimizes the overall classification error rate.  That is, it minimizes:	</a:t>
            </a:r>
          </a:p>
          <a:p>
            <a:pPr>
              <a:spcAft>
                <a:spcPts val="1200"/>
              </a:spcAft>
            </a:pPr>
            <a:endParaRPr lang="en-US" sz="2400" dirty="0"/>
          </a:p>
          <a:p>
            <a:pPr>
              <a:spcAft>
                <a:spcPts val="1200"/>
              </a:spcAft>
            </a:pPr>
            <a:endParaRPr lang="en-US" sz="2400" dirty="0"/>
          </a:p>
          <a:p>
            <a:pPr>
              <a:spcAft>
                <a:spcPts val="1200"/>
              </a:spcAft>
            </a:pPr>
            <a:r>
              <a:rPr lang="en-US" sz="2400" dirty="0"/>
              <a:t>Is this a good Loss function to minimize?  Why or why not?</a:t>
            </a:r>
          </a:p>
          <a:p>
            <a:pPr>
              <a:spcAft>
                <a:spcPts val="1200"/>
              </a:spcAft>
            </a:pPr>
            <a:r>
              <a:rPr lang="en-US" sz="2400" dirty="0"/>
              <a:t>The Bayes classifier may be a poor indicator within a group.  Think about the Heart Data scatter plot...		</a:t>
            </a:r>
          </a:p>
          <a:p>
            <a:pPr>
              <a:spcAft>
                <a:spcPts val="1200"/>
              </a:spcAft>
            </a:pPr>
            <a:endParaRPr lang="en-US" sz="2400" dirty="0"/>
          </a:p>
          <a:p>
            <a:pPr>
              <a:spcAft>
                <a:spcPts val="1200"/>
              </a:spcAft>
            </a:pPr>
            <a:endParaRPr lang="en-US" sz="2400" dirty="0"/>
          </a:p>
        </p:txBody>
      </p:sp>
      <p:pic>
        <p:nvPicPr>
          <p:cNvPr id="5" name="Picture 4"/>
          <p:cNvPicPr>
            <a:picLocks noChangeAspect="1"/>
          </p:cNvPicPr>
          <p:nvPr/>
        </p:nvPicPr>
        <p:blipFill>
          <a:blip r:embed="rId2"/>
          <a:stretch>
            <a:fillRect/>
          </a:stretch>
        </p:blipFill>
        <p:spPr>
          <a:xfrm>
            <a:off x="4876432" y="2837973"/>
            <a:ext cx="2240973" cy="901855"/>
          </a:xfrm>
          <a:prstGeom prst="rect">
            <a:avLst/>
          </a:prstGeom>
        </p:spPr>
      </p:pic>
    </p:spTree>
    <p:extLst>
      <p:ext uri="{BB962C8B-B14F-4D97-AF65-F5344CB8AC3E}">
        <p14:creationId xmlns:p14="http://schemas.microsoft.com/office/powerpoint/2010/main" val="182820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Logistic Regression for Classification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This has potential to be a good classifier if the predicted probabilities are on both sides of 0.5.		</a:t>
                </a:r>
              </a:p>
              <a:p>
                <a:pPr>
                  <a:spcAft>
                    <a:spcPts val="1800"/>
                  </a:spcAft>
                </a:pPr>
                <a:r>
                  <a:rPr lang="en-US" sz="2400" dirty="0"/>
                  <a:t>How do we extend this classifier if </a:t>
                </a:r>
                <a14:m>
                  <m:oMath xmlns:m="http://schemas.openxmlformats.org/officeDocument/2006/math">
                    <m:r>
                      <a:rPr lang="en-US" sz="2400" i="1">
                        <a:latin typeface="Cambria Math" charset="0"/>
                      </a:rPr>
                      <m:t>𝑌</m:t>
                    </m:r>
                  </m:oMath>
                </a14:m>
                <a:r>
                  <a:rPr lang="en-US" sz="2400" dirty="0"/>
                  <a:t> has more than two categories?</a:t>
                </a:r>
              </a:p>
              <a:p>
                <a:pPr>
                  <a:spcAft>
                    <a:spcPts val="18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0" t="-2395" r="-246"/>
                </a:stretch>
              </a:blipFill>
            </p:spPr>
            <p:txBody>
              <a:bodyPr/>
              <a:lstStyle/>
              <a:p>
                <a:r>
                  <a:rPr lang="en-US">
                    <a:noFill/>
                  </a:rPr>
                  <a:t> </a:t>
                </a:r>
              </a:p>
            </p:txBody>
          </p:sp>
        </mc:Fallback>
      </mc:AlternateContent>
    </p:spTree>
    <p:extLst>
      <p:ext uri="{BB962C8B-B14F-4D97-AF65-F5344CB8AC3E}">
        <p14:creationId xmlns:p14="http://schemas.microsoft.com/office/powerpoint/2010/main" val="2411576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the Logistic Model</a:t>
            </a:r>
          </a:p>
        </p:txBody>
      </p:sp>
    </p:spTree>
    <p:extLst>
      <p:ext uri="{BB962C8B-B14F-4D97-AF65-F5344CB8AC3E}">
        <p14:creationId xmlns:p14="http://schemas.microsoft.com/office/powerpoint/2010/main" val="7489335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Diagnostics in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In linear regression, when is the model appropriate (aka, what are the assumptions)?</a:t>
                </a:r>
              </a:p>
              <a:p>
                <a:r>
                  <a:rPr lang="en-US" sz="2400" dirty="0"/>
                  <a:t>In logistic regression, when is the model appropriate? </a:t>
                </a:r>
              </a:p>
              <a:p>
                <a:endParaRPr lang="en-US" sz="2400" dirty="0"/>
              </a:p>
              <a:p>
                <a:pPr>
                  <a:spcAft>
                    <a:spcPts val="1800"/>
                  </a:spcAft>
                </a:pPr>
                <a:r>
                  <a:rPr lang="en-US" sz="2400" dirty="0"/>
                  <a:t>We don't have to worry about the distribution of the residuals (we get that for free).  </a:t>
                </a:r>
              </a:p>
              <a:p>
                <a:pPr>
                  <a:spcAft>
                    <a:spcPts val="1800"/>
                  </a:spcAft>
                </a:pPr>
                <a:r>
                  <a:rPr lang="en-US" sz="2400" dirty="0"/>
                  <a:t>What we do have to worry about is how </a:t>
                </a:r>
                <a14:m>
                  <m:oMath xmlns:m="http://schemas.openxmlformats.org/officeDocument/2006/math">
                    <m:r>
                      <a:rPr lang="en-US" sz="2400" b="0" i="1" smtClean="0">
                        <a:latin typeface="Cambria Math" charset="0"/>
                      </a:rPr>
                      <m:t>𝑌</m:t>
                    </m:r>
                  </m:oMath>
                </a14:m>
                <a:r>
                  <a:rPr lang="en-US" sz="2400" dirty="0"/>
                  <a:t> 'links' to </a:t>
                </a:r>
                <a14:m>
                  <m:oMath xmlns:m="http://schemas.openxmlformats.org/officeDocument/2006/math">
                    <m:r>
                      <a:rPr lang="en-US" sz="2400" b="0" i="1" smtClean="0">
                        <a:latin typeface="Cambria Math" charset="0"/>
                      </a:rPr>
                      <m:t>𝑋</m:t>
                    </m:r>
                  </m:oMath>
                </a14:m>
                <a:r>
                  <a:rPr lang="en-US" sz="2400" dirty="0"/>
                  <a:t> in its relationship.  More specifically, we assume the 'S'-shaped (aka, sigmoidal) curve follows the logistic function. How could we check this?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0" t="-2395" b="-101796"/>
                </a:stretch>
              </a:blipFill>
            </p:spPr>
            <p:txBody>
              <a:bodyPr/>
              <a:lstStyle/>
              <a:p>
                <a:r>
                  <a:rPr lang="en-US">
                    <a:noFill/>
                  </a:rPr>
                  <a:t> </a:t>
                </a:r>
              </a:p>
            </p:txBody>
          </p:sp>
        </mc:Fallback>
      </mc:AlternateContent>
    </p:spTree>
    <p:extLst>
      <p:ext uri="{BB962C8B-B14F-4D97-AF65-F5344CB8AC3E}">
        <p14:creationId xmlns:p14="http://schemas.microsoft.com/office/powerpoint/2010/main" val="146088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graphicFrame>
        <p:nvGraphicFramePr>
          <p:cNvPr id="4" name="Table 3"/>
          <p:cNvGraphicFramePr>
            <a:graphicFrameLocks noGrp="1"/>
          </p:cNvGraphicFramePr>
          <p:nvPr>
            <p:extLst>
              <p:ext uri="{D42A27DB-BD31-4B8C-83A1-F6EECF244321}">
                <p14:modId xmlns:p14="http://schemas.microsoft.com/office/powerpoint/2010/main" val="1074881897"/>
              </p:ext>
            </p:extLst>
          </p:nvPr>
        </p:nvGraphicFramePr>
        <p:xfrm>
          <a:off x="458675" y="2421924"/>
          <a:ext cx="11384033" cy="3694670"/>
        </p:xfrm>
        <a:graphic>
          <a:graphicData uri="http://schemas.openxmlformats.org/drawingml/2006/table">
            <a:tbl>
              <a:tblPr firstRow="1" bandRow="1">
                <a:tableStyleId>{9D7B26C5-4107-4FEC-AEDC-1716B250A1EF}</a:tableStyleId>
              </a:tblPr>
              <a:tblGrid>
                <a:gridCol w="805837">
                  <a:extLst>
                    <a:ext uri="{9D8B030D-6E8A-4147-A177-3AD203B41FA5}">
                      <a16:colId xmlns:a16="http://schemas.microsoft.com/office/drawing/2014/main" xmlns="" val="20000"/>
                    </a:ext>
                  </a:extLst>
                </a:gridCol>
                <a:gridCol w="805837">
                  <a:extLst>
                    <a:ext uri="{9D8B030D-6E8A-4147-A177-3AD203B41FA5}">
                      <a16:colId xmlns:a16="http://schemas.microsoft.com/office/drawing/2014/main" xmlns="" val="20001"/>
                    </a:ext>
                  </a:extLst>
                </a:gridCol>
                <a:gridCol w="1392301">
                  <a:extLst>
                    <a:ext uri="{9D8B030D-6E8A-4147-A177-3AD203B41FA5}">
                      <a16:colId xmlns:a16="http://schemas.microsoft.com/office/drawing/2014/main" xmlns="" val="20002"/>
                    </a:ext>
                  </a:extLst>
                </a:gridCol>
                <a:gridCol w="812800">
                  <a:extLst>
                    <a:ext uri="{9D8B030D-6E8A-4147-A177-3AD203B41FA5}">
                      <a16:colId xmlns:a16="http://schemas.microsoft.com/office/drawing/2014/main" xmlns="" val="20003"/>
                    </a:ext>
                  </a:extLst>
                </a:gridCol>
                <a:gridCol w="709455">
                  <a:extLst>
                    <a:ext uri="{9D8B030D-6E8A-4147-A177-3AD203B41FA5}">
                      <a16:colId xmlns:a16="http://schemas.microsoft.com/office/drawing/2014/main" xmlns="" val="20004"/>
                    </a:ext>
                  </a:extLst>
                </a:gridCol>
                <a:gridCol w="512255">
                  <a:extLst>
                    <a:ext uri="{9D8B030D-6E8A-4147-A177-3AD203B41FA5}">
                      <a16:colId xmlns:a16="http://schemas.microsoft.com/office/drawing/2014/main" xmlns="" val="20005"/>
                    </a:ext>
                  </a:extLst>
                </a:gridCol>
                <a:gridCol w="922846">
                  <a:extLst>
                    <a:ext uri="{9D8B030D-6E8A-4147-A177-3AD203B41FA5}">
                      <a16:colId xmlns:a16="http://schemas.microsoft.com/office/drawing/2014/main" xmlns="" val="20006"/>
                    </a:ext>
                  </a:extLst>
                </a:gridCol>
                <a:gridCol w="841439">
                  <a:extLst>
                    <a:ext uri="{9D8B030D-6E8A-4147-A177-3AD203B41FA5}">
                      <a16:colId xmlns:a16="http://schemas.microsoft.com/office/drawing/2014/main" xmlns="" val="20007"/>
                    </a:ext>
                  </a:extLst>
                </a:gridCol>
                <a:gridCol w="751205">
                  <a:extLst>
                    <a:ext uri="{9D8B030D-6E8A-4147-A177-3AD203B41FA5}">
                      <a16:colId xmlns:a16="http://schemas.microsoft.com/office/drawing/2014/main" xmlns="" val="20008"/>
                    </a:ext>
                  </a:extLst>
                </a:gridCol>
                <a:gridCol w="933768">
                  <a:extLst>
                    <a:ext uri="{9D8B030D-6E8A-4147-A177-3AD203B41FA5}">
                      <a16:colId xmlns:a16="http://schemas.microsoft.com/office/drawing/2014/main" xmlns="" val="20009"/>
                    </a:ext>
                  </a:extLst>
                </a:gridCol>
                <a:gridCol w="695643">
                  <a:extLst>
                    <a:ext uri="{9D8B030D-6E8A-4147-A177-3AD203B41FA5}">
                      <a16:colId xmlns:a16="http://schemas.microsoft.com/office/drawing/2014/main" xmlns="" val="20010"/>
                    </a:ext>
                  </a:extLst>
                </a:gridCol>
                <a:gridCol w="502212">
                  <a:extLst>
                    <a:ext uri="{9D8B030D-6E8A-4147-A177-3AD203B41FA5}">
                      <a16:colId xmlns:a16="http://schemas.microsoft.com/office/drawing/2014/main" xmlns="" val="20011"/>
                    </a:ext>
                  </a:extLst>
                </a:gridCol>
                <a:gridCol w="1088517">
                  <a:extLst>
                    <a:ext uri="{9D8B030D-6E8A-4147-A177-3AD203B41FA5}">
                      <a16:colId xmlns:a16="http://schemas.microsoft.com/office/drawing/2014/main" xmlns="" val="20012"/>
                    </a:ext>
                  </a:extLst>
                </a:gridCol>
                <a:gridCol w="609918">
                  <a:extLst>
                    <a:ext uri="{9D8B030D-6E8A-4147-A177-3AD203B41FA5}">
                      <a16:colId xmlns:a16="http://schemas.microsoft.com/office/drawing/2014/main" xmlns="" val="20013"/>
                    </a:ext>
                  </a:extLst>
                </a:gridCol>
              </a:tblGrid>
              <a:tr h="494270">
                <a:tc>
                  <a:txBody>
                    <a:bodyPr/>
                    <a:lstStyle/>
                    <a:p>
                      <a:r>
                        <a:rPr sz="1600" dirty="0">
                          <a:solidFill>
                            <a:srgbClr val="002060"/>
                          </a:solidFill>
                        </a:rPr>
                        <a:t>Age</a:t>
                      </a:r>
                    </a:p>
                  </a:txBody>
                  <a:tcPr/>
                </a:tc>
                <a:tc>
                  <a:txBody>
                    <a:bodyPr/>
                    <a:lstStyle/>
                    <a:p>
                      <a:r>
                        <a:rPr sz="1600" dirty="0">
                          <a:solidFill>
                            <a:srgbClr val="002060"/>
                          </a:solidFill>
                        </a:rPr>
                        <a:t>Sex</a:t>
                      </a:r>
                    </a:p>
                  </a:txBody>
                  <a:tcPr/>
                </a:tc>
                <a:tc>
                  <a:txBody>
                    <a:bodyPr/>
                    <a:lstStyle/>
                    <a:p>
                      <a:r>
                        <a:rPr sz="1600" dirty="0">
                          <a:solidFill>
                            <a:srgbClr val="002060"/>
                          </a:solidFill>
                        </a:rPr>
                        <a:t>ChestPain</a:t>
                      </a:r>
                    </a:p>
                  </a:txBody>
                  <a:tcPr/>
                </a:tc>
                <a:tc>
                  <a:txBody>
                    <a:bodyPr/>
                    <a:lstStyle/>
                    <a:p>
                      <a:r>
                        <a:rPr sz="1600" dirty="0">
                          <a:solidFill>
                            <a:srgbClr val="002060"/>
                          </a:solidFill>
                        </a:rPr>
                        <a:t>RestBP</a:t>
                      </a:r>
                    </a:p>
                  </a:txBody>
                  <a:tcPr/>
                </a:tc>
                <a:tc>
                  <a:txBody>
                    <a:bodyPr/>
                    <a:lstStyle/>
                    <a:p>
                      <a:r>
                        <a:rPr sz="1600" dirty="0">
                          <a:solidFill>
                            <a:srgbClr val="002060"/>
                          </a:solidFill>
                        </a:rPr>
                        <a:t>Chol</a:t>
                      </a:r>
                    </a:p>
                  </a:txBody>
                  <a:tcPr/>
                </a:tc>
                <a:tc>
                  <a:txBody>
                    <a:bodyPr/>
                    <a:lstStyle/>
                    <a:p>
                      <a:r>
                        <a:rPr sz="1600">
                          <a:solidFill>
                            <a:srgbClr val="002060"/>
                          </a:solidFill>
                        </a:rPr>
                        <a:t>Fbs</a:t>
                      </a:r>
                    </a:p>
                  </a:txBody>
                  <a:tcPr/>
                </a:tc>
                <a:tc>
                  <a:txBody>
                    <a:bodyPr/>
                    <a:lstStyle/>
                    <a:p>
                      <a:r>
                        <a:rPr sz="1600">
                          <a:solidFill>
                            <a:srgbClr val="002060"/>
                          </a:solidFill>
                        </a:rPr>
                        <a:t>RestECG</a:t>
                      </a:r>
                    </a:p>
                  </a:txBody>
                  <a:tcPr/>
                </a:tc>
                <a:tc>
                  <a:txBody>
                    <a:bodyPr/>
                    <a:lstStyle/>
                    <a:p>
                      <a:r>
                        <a:rPr sz="1600" dirty="0">
                          <a:solidFill>
                            <a:srgbClr val="002060"/>
                          </a:solidFill>
                        </a:rPr>
                        <a:t>MaxHR</a:t>
                      </a:r>
                    </a:p>
                  </a:txBody>
                  <a:tcPr/>
                </a:tc>
                <a:tc>
                  <a:txBody>
                    <a:bodyPr/>
                    <a:lstStyle/>
                    <a:p>
                      <a:r>
                        <a:rPr sz="1600" dirty="0">
                          <a:solidFill>
                            <a:srgbClr val="002060"/>
                          </a:solidFill>
                        </a:rPr>
                        <a:t>ExAng</a:t>
                      </a:r>
                    </a:p>
                  </a:txBody>
                  <a:tcPr/>
                </a:tc>
                <a:tc>
                  <a:txBody>
                    <a:bodyPr/>
                    <a:lstStyle/>
                    <a:p>
                      <a:r>
                        <a:rPr sz="1600" dirty="0">
                          <a:solidFill>
                            <a:srgbClr val="002060"/>
                          </a:solidFill>
                        </a:rPr>
                        <a:t>Oldpeak</a:t>
                      </a:r>
                    </a:p>
                  </a:txBody>
                  <a:tcPr/>
                </a:tc>
                <a:tc>
                  <a:txBody>
                    <a:bodyPr/>
                    <a:lstStyle/>
                    <a:p>
                      <a:r>
                        <a:rPr sz="1600" dirty="0">
                          <a:solidFill>
                            <a:srgbClr val="002060"/>
                          </a:solidFill>
                        </a:rPr>
                        <a:t>Slope</a:t>
                      </a:r>
                    </a:p>
                  </a:txBody>
                  <a:tcPr/>
                </a:tc>
                <a:tc>
                  <a:txBody>
                    <a:bodyPr/>
                    <a:lstStyle/>
                    <a:p>
                      <a:r>
                        <a:rPr sz="1600" dirty="0">
                          <a:solidFill>
                            <a:srgbClr val="002060"/>
                          </a:solidFill>
                        </a:rPr>
                        <a:t>Ca</a:t>
                      </a:r>
                    </a:p>
                  </a:txBody>
                  <a:tcPr/>
                </a:tc>
                <a:tc>
                  <a:txBody>
                    <a:bodyPr/>
                    <a:lstStyle/>
                    <a:p>
                      <a:r>
                        <a:rPr sz="1600" dirty="0">
                          <a:solidFill>
                            <a:srgbClr val="002060"/>
                          </a:solidFill>
                        </a:rPr>
                        <a:t>Thal</a:t>
                      </a:r>
                    </a:p>
                  </a:txBody>
                  <a:tcPr/>
                </a:tc>
                <a:tc>
                  <a:txBody>
                    <a:bodyPr/>
                    <a:lstStyle/>
                    <a:p>
                      <a:r>
                        <a:rPr sz="1600" dirty="0"/>
                        <a:t>AHD</a:t>
                      </a:r>
                    </a:p>
                  </a:txBody>
                  <a:tcPr>
                    <a:solidFill>
                      <a:schemeClr val="accent2">
                        <a:lumMod val="60000"/>
                        <a:lumOff val="40000"/>
                      </a:schemeClr>
                    </a:solidFill>
                  </a:tcPr>
                </a:tc>
                <a:extLst>
                  <a:ext uri="{0D108BD9-81ED-4DB2-BD59-A6C34878D82A}">
                    <a16:rowId xmlns:a16="http://schemas.microsoft.com/office/drawing/2014/main" xmlns="" val="10000"/>
                  </a:ext>
                </a:extLst>
              </a:tr>
              <a:tr h="647129">
                <a:tc>
                  <a:txBody>
                    <a:bodyPr/>
                    <a:lstStyle/>
                    <a:p>
                      <a:r>
                        <a:rPr sz="1800" dirty="0"/>
                        <a:t>63</a:t>
                      </a:r>
                    </a:p>
                  </a:txBody>
                  <a:tcPr/>
                </a:tc>
                <a:tc>
                  <a:txBody>
                    <a:bodyPr/>
                    <a:lstStyle/>
                    <a:p>
                      <a:r>
                        <a:rPr sz="1800"/>
                        <a:t>1</a:t>
                      </a:r>
                    </a:p>
                  </a:txBody>
                  <a:tcPr/>
                </a:tc>
                <a:tc>
                  <a:txBody>
                    <a:bodyPr/>
                    <a:lstStyle/>
                    <a:p>
                      <a:r>
                        <a:rPr sz="1600" dirty="0"/>
                        <a:t>typical</a:t>
                      </a:r>
                    </a:p>
                  </a:txBody>
                  <a:tcPr/>
                </a:tc>
                <a:tc>
                  <a:txBody>
                    <a:bodyPr/>
                    <a:lstStyle/>
                    <a:p>
                      <a:r>
                        <a:rPr sz="1800"/>
                        <a:t>145</a:t>
                      </a:r>
                    </a:p>
                  </a:txBody>
                  <a:tcPr/>
                </a:tc>
                <a:tc>
                  <a:txBody>
                    <a:bodyPr/>
                    <a:lstStyle/>
                    <a:p>
                      <a:r>
                        <a:rPr sz="1800"/>
                        <a:t>233</a:t>
                      </a:r>
                    </a:p>
                  </a:txBody>
                  <a:tcPr/>
                </a:tc>
                <a:tc>
                  <a:txBody>
                    <a:bodyPr/>
                    <a:lstStyle/>
                    <a:p>
                      <a:r>
                        <a:rPr sz="1800"/>
                        <a:t>1</a:t>
                      </a:r>
                    </a:p>
                  </a:txBody>
                  <a:tcPr/>
                </a:tc>
                <a:tc>
                  <a:txBody>
                    <a:bodyPr/>
                    <a:lstStyle/>
                    <a:p>
                      <a:r>
                        <a:rPr sz="1800"/>
                        <a:t>2</a:t>
                      </a:r>
                    </a:p>
                  </a:txBody>
                  <a:tcPr/>
                </a:tc>
                <a:tc>
                  <a:txBody>
                    <a:bodyPr/>
                    <a:lstStyle/>
                    <a:p>
                      <a:r>
                        <a:rPr sz="1800"/>
                        <a:t>150</a:t>
                      </a:r>
                    </a:p>
                  </a:txBody>
                  <a:tcPr/>
                </a:tc>
                <a:tc>
                  <a:txBody>
                    <a:bodyPr/>
                    <a:lstStyle/>
                    <a:p>
                      <a:r>
                        <a:rPr sz="1800" dirty="0"/>
                        <a:t>0</a:t>
                      </a:r>
                    </a:p>
                  </a:txBody>
                  <a:tcPr/>
                </a:tc>
                <a:tc>
                  <a:txBody>
                    <a:bodyPr/>
                    <a:lstStyle/>
                    <a:p>
                      <a:r>
                        <a:rPr sz="1800" dirty="0"/>
                        <a:t>2.3</a:t>
                      </a:r>
                    </a:p>
                  </a:txBody>
                  <a:tcPr/>
                </a:tc>
                <a:tc>
                  <a:txBody>
                    <a:bodyPr/>
                    <a:lstStyle/>
                    <a:p>
                      <a:r>
                        <a:rPr sz="1800" dirty="0"/>
                        <a:t>3</a:t>
                      </a:r>
                    </a:p>
                  </a:txBody>
                  <a:tcPr/>
                </a:tc>
                <a:tc>
                  <a:txBody>
                    <a:bodyPr/>
                    <a:lstStyle/>
                    <a:p>
                      <a:r>
                        <a:rPr sz="1800" dirty="0"/>
                        <a:t>0.0</a:t>
                      </a:r>
                    </a:p>
                  </a:txBody>
                  <a:tcPr/>
                </a:tc>
                <a:tc>
                  <a:txBody>
                    <a:bodyPr/>
                    <a:lstStyle/>
                    <a:p>
                      <a:r>
                        <a:rPr sz="1600" dirty="0"/>
                        <a:t>fixed</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xmlns="" val="10001"/>
                  </a:ext>
                </a:extLst>
              </a:tr>
              <a:tr h="699758">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dirty="0"/>
                        <a:t>160</a:t>
                      </a:r>
                    </a:p>
                  </a:txBody>
                  <a:tcPr/>
                </a:tc>
                <a:tc>
                  <a:txBody>
                    <a:bodyPr/>
                    <a:lstStyle/>
                    <a:p>
                      <a:r>
                        <a:rPr sz="1800" dirty="0"/>
                        <a:t>286</a:t>
                      </a:r>
                    </a:p>
                  </a:txBody>
                  <a:tcPr/>
                </a:tc>
                <a:tc>
                  <a:txBody>
                    <a:bodyPr/>
                    <a:lstStyle/>
                    <a:p>
                      <a:r>
                        <a:rPr sz="1800"/>
                        <a:t>0</a:t>
                      </a:r>
                    </a:p>
                  </a:txBody>
                  <a:tcPr/>
                </a:tc>
                <a:tc>
                  <a:txBody>
                    <a:bodyPr/>
                    <a:lstStyle/>
                    <a:p>
                      <a:r>
                        <a:rPr sz="1800"/>
                        <a:t>2</a:t>
                      </a:r>
                    </a:p>
                  </a:txBody>
                  <a:tcPr/>
                </a:tc>
                <a:tc>
                  <a:txBody>
                    <a:bodyPr/>
                    <a:lstStyle/>
                    <a:p>
                      <a:r>
                        <a:rPr sz="1800"/>
                        <a:t>108</a:t>
                      </a:r>
                    </a:p>
                  </a:txBody>
                  <a:tcPr/>
                </a:tc>
                <a:tc>
                  <a:txBody>
                    <a:bodyPr/>
                    <a:lstStyle/>
                    <a:p>
                      <a:r>
                        <a:rPr sz="1800"/>
                        <a:t>1</a:t>
                      </a:r>
                    </a:p>
                  </a:txBody>
                  <a:tcPr/>
                </a:tc>
                <a:tc>
                  <a:txBody>
                    <a:bodyPr/>
                    <a:lstStyle/>
                    <a:p>
                      <a:r>
                        <a:rPr sz="1800"/>
                        <a:t>1.5</a:t>
                      </a:r>
                    </a:p>
                  </a:txBody>
                  <a:tcPr/>
                </a:tc>
                <a:tc>
                  <a:txBody>
                    <a:bodyPr/>
                    <a:lstStyle/>
                    <a:p>
                      <a:r>
                        <a:rPr sz="1800"/>
                        <a:t>2</a:t>
                      </a:r>
                    </a:p>
                  </a:txBody>
                  <a:tcPr/>
                </a:tc>
                <a:tc>
                  <a:txBody>
                    <a:bodyPr/>
                    <a:lstStyle/>
                    <a:p>
                      <a:r>
                        <a:rPr sz="1800"/>
                        <a:t>3.0</a:t>
                      </a:r>
                    </a:p>
                  </a:txBody>
                  <a:tcPr/>
                </a:tc>
                <a:tc>
                  <a:txBody>
                    <a:bodyPr/>
                    <a:lstStyle/>
                    <a:p>
                      <a:r>
                        <a:rPr sz="1600"/>
                        <a:t>normal</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xmlns="" val="10002"/>
                  </a:ext>
                </a:extLst>
              </a:tr>
              <a:tr h="642551">
                <a:tc>
                  <a:txBody>
                    <a:bodyPr/>
                    <a:lstStyle/>
                    <a:p>
                      <a:r>
                        <a:rPr sz="1800"/>
                        <a:t>67</a:t>
                      </a:r>
                    </a:p>
                  </a:txBody>
                  <a:tcPr/>
                </a:tc>
                <a:tc>
                  <a:txBody>
                    <a:bodyPr/>
                    <a:lstStyle/>
                    <a:p>
                      <a:r>
                        <a:rPr sz="1800"/>
                        <a:t>1</a:t>
                      </a:r>
                    </a:p>
                  </a:txBody>
                  <a:tcPr/>
                </a:tc>
                <a:tc>
                  <a:txBody>
                    <a:bodyPr/>
                    <a:lstStyle/>
                    <a:p>
                      <a:r>
                        <a:rPr sz="1600"/>
                        <a:t>asymptomatic</a:t>
                      </a:r>
                    </a:p>
                  </a:txBody>
                  <a:tcPr/>
                </a:tc>
                <a:tc>
                  <a:txBody>
                    <a:bodyPr/>
                    <a:lstStyle/>
                    <a:p>
                      <a:r>
                        <a:rPr sz="1800"/>
                        <a:t>120</a:t>
                      </a:r>
                    </a:p>
                  </a:txBody>
                  <a:tcPr/>
                </a:tc>
                <a:tc>
                  <a:txBody>
                    <a:bodyPr/>
                    <a:lstStyle/>
                    <a:p>
                      <a:r>
                        <a:rPr sz="1800"/>
                        <a:t>229</a:t>
                      </a:r>
                    </a:p>
                  </a:txBody>
                  <a:tcPr/>
                </a:tc>
                <a:tc>
                  <a:txBody>
                    <a:bodyPr/>
                    <a:lstStyle/>
                    <a:p>
                      <a:r>
                        <a:rPr sz="1800"/>
                        <a:t>0</a:t>
                      </a:r>
                    </a:p>
                  </a:txBody>
                  <a:tcPr/>
                </a:tc>
                <a:tc>
                  <a:txBody>
                    <a:bodyPr/>
                    <a:lstStyle/>
                    <a:p>
                      <a:r>
                        <a:rPr sz="1800"/>
                        <a:t>2</a:t>
                      </a:r>
                    </a:p>
                  </a:txBody>
                  <a:tcPr/>
                </a:tc>
                <a:tc>
                  <a:txBody>
                    <a:bodyPr/>
                    <a:lstStyle/>
                    <a:p>
                      <a:r>
                        <a:rPr sz="1800"/>
                        <a:t>129</a:t>
                      </a:r>
                    </a:p>
                  </a:txBody>
                  <a:tcPr/>
                </a:tc>
                <a:tc>
                  <a:txBody>
                    <a:bodyPr/>
                    <a:lstStyle/>
                    <a:p>
                      <a:r>
                        <a:rPr sz="1800"/>
                        <a:t>1</a:t>
                      </a:r>
                    </a:p>
                  </a:txBody>
                  <a:tcPr/>
                </a:tc>
                <a:tc>
                  <a:txBody>
                    <a:bodyPr/>
                    <a:lstStyle/>
                    <a:p>
                      <a:r>
                        <a:rPr sz="1800"/>
                        <a:t>2.6</a:t>
                      </a:r>
                    </a:p>
                  </a:txBody>
                  <a:tcPr/>
                </a:tc>
                <a:tc>
                  <a:txBody>
                    <a:bodyPr/>
                    <a:lstStyle/>
                    <a:p>
                      <a:r>
                        <a:rPr sz="1800"/>
                        <a:t>2</a:t>
                      </a:r>
                    </a:p>
                  </a:txBody>
                  <a:tcPr/>
                </a:tc>
                <a:tc>
                  <a:txBody>
                    <a:bodyPr/>
                    <a:lstStyle/>
                    <a:p>
                      <a:r>
                        <a:rPr sz="1800" dirty="0"/>
                        <a:t>2.0</a:t>
                      </a:r>
                    </a:p>
                  </a:txBody>
                  <a:tcPr/>
                </a:tc>
                <a:tc>
                  <a:txBody>
                    <a:bodyPr/>
                    <a:lstStyle/>
                    <a:p>
                      <a:r>
                        <a:rPr sz="1600"/>
                        <a:t>reversable</a:t>
                      </a:r>
                    </a:p>
                  </a:txBody>
                  <a:tcPr/>
                </a:tc>
                <a:tc>
                  <a:txBody>
                    <a:bodyPr/>
                    <a:lstStyle/>
                    <a:p>
                      <a:r>
                        <a:rPr sz="1800"/>
                        <a:t>Yes</a:t>
                      </a:r>
                    </a:p>
                  </a:txBody>
                  <a:tcPr>
                    <a:solidFill>
                      <a:schemeClr val="accent2">
                        <a:lumMod val="60000"/>
                        <a:lumOff val="40000"/>
                      </a:schemeClr>
                    </a:solidFill>
                  </a:tcPr>
                </a:tc>
                <a:extLst>
                  <a:ext uri="{0D108BD9-81ED-4DB2-BD59-A6C34878D82A}">
                    <a16:rowId xmlns:a16="http://schemas.microsoft.com/office/drawing/2014/main" xmlns="" val="10003"/>
                  </a:ext>
                </a:extLst>
              </a:tr>
              <a:tr h="617838">
                <a:tc>
                  <a:txBody>
                    <a:bodyPr/>
                    <a:lstStyle/>
                    <a:p>
                      <a:r>
                        <a:rPr sz="1800"/>
                        <a:t>37</a:t>
                      </a:r>
                    </a:p>
                  </a:txBody>
                  <a:tcPr/>
                </a:tc>
                <a:tc>
                  <a:txBody>
                    <a:bodyPr/>
                    <a:lstStyle/>
                    <a:p>
                      <a:r>
                        <a:rPr sz="1800"/>
                        <a:t>1</a:t>
                      </a:r>
                    </a:p>
                  </a:txBody>
                  <a:tcPr/>
                </a:tc>
                <a:tc>
                  <a:txBody>
                    <a:bodyPr/>
                    <a:lstStyle/>
                    <a:p>
                      <a:r>
                        <a:rPr sz="1600"/>
                        <a:t>nonanginal</a:t>
                      </a:r>
                    </a:p>
                  </a:txBody>
                  <a:tcPr/>
                </a:tc>
                <a:tc>
                  <a:txBody>
                    <a:bodyPr/>
                    <a:lstStyle/>
                    <a:p>
                      <a:r>
                        <a:rPr sz="1800"/>
                        <a:t>130</a:t>
                      </a:r>
                    </a:p>
                  </a:txBody>
                  <a:tcPr/>
                </a:tc>
                <a:tc>
                  <a:txBody>
                    <a:bodyPr/>
                    <a:lstStyle/>
                    <a:p>
                      <a:r>
                        <a:rPr sz="1800"/>
                        <a:t>250</a:t>
                      </a:r>
                    </a:p>
                  </a:txBody>
                  <a:tcPr/>
                </a:tc>
                <a:tc>
                  <a:txBody>
                    <a:bodyPr/>
                    <a:lstStyle/>
                    <a:p>
                      <a:r>
                        <a:rPr sz="1800"/>
                        <a:t>0</a:t>
                      </a:r>
                    </a:p>
                  </a:txBody>
                  <a:tcPr/>
                </a:tc>
                <a:tc>
                  <a:txBody>
                    <a:bodyPr/>
                    <a:lstStyle/>
                    <a:p>
                      <a:r>
                        <a:rPr sz="1800"/>
                        <a:t>0</a:t>
                      </a:r>
                    </a:p>
                  </a:txBody>
                  <a:tcPr/>
                </a:tc>
                <a:tc>
                  <a:txBody>
                    <a:bodyPr/>
                    <a:lstStyle/>
                    <a:p>
                      <a:r>
                        <a:rPr sz="1800"/>
                        <a:t>187</a:t>
                      </a:r>
                    </a:p>
                  </a:txBody>
                  <a:tcPr/>
                </a:tc>
                <a:tc>
                  <a:txBody>
                    <a:bodyPr/>
                    <a:lstStyle/>
                    <a:p>
                      <a:r>
                        <a:rPr sz="1800"/>
                        <a:t>0</a:t>
                      </a:r>
                    </a:p>
                  </a:txBody>
                  <a:tcPr/>
                </a:tc>
                <a:tc>
                  <a:txBody>
                    <a:bodyPr/>
                    <a:lstStyle/>
                    <a:p>
                      <a:r>
                        <a:rPr sz="1800"/>
                        <a:t>3.5</a:t>
                      </a:r>
                    </a:p>
                  </a:txBody>
                  <a:tcPr/>
                </a:tc>
                <a:tc>
                  <a:txBody>
                    <a:bodyPr/>
                    <a:lstStyle/>
                    <a:p>
                      <a:r>
                        <a:rPr sz="1800"/>
                        <a:t>3</a:t>
                      </a:r>
                    </a:p>
                  </a:txBody>
                  <a:tcPr/>
                </a:tc>
                <a:tc>
                  <a:txBody>
                    <a:bodyPr/>
                    <a:lstStyle/>
                    <a:p>
                      <a:r>
                        <a:rPr sz="1800"/>
                        <a:t>0.0</a:t>
                      </a:r>
                    </a:p>
                  </a:txBody>
                  <a:tcPr/>
                </a:tc>
                <a:tc>
                  <a:txBody>
                    <a:bodyPr/>
                    <a:lstStyle/>
                    <a:p>
                      <a:r>
                        <a:rPr sz="1600"/>
                        <a:t>normal</a:t>
                      </a:r>
                    </a:p>
                  </a:txBody>
                  <a:tcPr/>
                </a:tc>
                <a:tc>
                  <a:txBody>
                    <a:bodyPr/>
                    <a:lstStyle/>
                    <a:p>
                      <a:r>
                        <a:rPr sz="1800"/>
                        <a:t>No</a:t>
                      </a:r>
                    </a:p>
                  </a:txBody>
                  <a:tcPr>
                    <a:solidFill>
                      <a:schemeClr val="accent2">
                        <a:lumMod val="60000"/>
                        <a:lumOff val="40000"/>
                      </a:schemeClr>
                    </a:solidFill>
                  </a:tcPr>
                </a:tc>
                <a:extLst>
                  <a:ext uri="{0D108BD9-81ED-4DB2-BD59-A6C34878D82A}">
                    <a16:rowId xmlns:a16="http://schemas.microsoft.com/office/drawing/2014/main" xmlns="" val="10004"/>
                  </a:ext>
                </a:extLst>
              </a:tr>
              <a:tr h="593124">
                <a:tc>
                  <a:txBody>
                    <a:bodyPr/>
                    <a:lstStyle/>
                    <a:p>
                      <a:r>
                        <a:rPr sz="1800" dirty="0"/>
                        <a:t>41</a:t>
                      </a:r>
                    </a:p>
                  </a:txBody>
                  <a:tcPr/>
                </a:tc>
                <a:tc>
                  <a:txBody>
                    <a:bodyPr/>
                    <a:lstStyle/>
                    <a:p>
                      <a:r>
                        <a:rPr sz="1800"/>
                        <a:t>0</a:t>
                      </a:r>
                    </a:p>
                  </a:txBody>
                  <a:tcPr/>
                </a:tc>
                <a:tc>
                  <a:txBody>
                    <a:bodyPr/>
                    <a:lstStyle/>
                    <a:p>
                      <a:r>
                        <a:rPr sz="1600" dirty="0"/>
                        <a:t>nontypical</a:t>
                      </a:r>
                    </a:p>
                  </a:txBody>
                  <a:tcPr/>
                </a:tc>
                <a:tc>
                  <a:txBody>
                    <a:bodyPr/>
                    <a:lstStyle/>
                    <a:p>
                      <a:r>
                        <a:rPr sz="1800"/>
                        <a:t>130</a:t>
                      </a:r>
                    </a:p>
                  </a:txBody>
                  <a:tcPr/>
                </a:tc>
                <a:tc>
                  <a:txBody>
                    <a:bodyPr/>
                    <a:lstStyle/>
                    <a:p>
                      <a:r>
                        <a:rPr sz="1800"/>
                        <a:t>204</a:t>
                      </a:r>
                    </a:p>
                  </a:txBody>
                  <a:tcPr/>
                </a:tc>
                <a:tc>
                  <a:txBody>
                    <a:bodyPr/>
                    <a:lstStyle/>
                    <a:p>
                      <a:r>
                        <a:rPr sz="1800"/>
                        <a:t>0</a:t>
                      </a:r>
                    </a:p>
                  </a:txBody>
                  <a:tcPr/>
                </a:tc>
                <a:tc>
                  <a:txBody>
                    <a:bodyPr/>
                    <a:lstStyle/>
                    <a:p>
                      <a:r>
                        <a:rPr sz="1800"/>
                        <a:t>2</a:t>
                      </a:r>
                    </a:p>
                  </a:txBody>
                  <a:tcPr/>
                </a:tc>
                <a:tc>
                  <a:txBody>
                    <a:bodyPr/>
                    <a:lstStyle/>
                    <a:p>
                      <a:r>
                        <a:rPr sz="1800"/>
                        <a:t>172</a:t>
                      </a:r>
                    </a:p>
                  </a:txBody>
                  <a:tcPr/>
                </a:tc>
                <a:tc>
                  <a:txBody>
                    <a:bodyPr/>
                    <a:lstStyle/>
                    <a:p>
                      <a:r>
                        <a:rPr sz="1800"/>
                        <a:t>0</a:t>
                      </a:r>
                    </a:p>
                  </a:txBody>
                  <a:tcPr/>
                </a:tc>
                <a:tc>
                  <a:txBody>
                    <a:bodyPr/>
                    <a:lstStyle/>
                    <a:p>
                      <a:r>
                        <a:rPr sz="1800"/>
                        <a:t>1.4</a:t>
                      </a:r>
                    </a:p>
                  </a:txBody>
                  <a:tcPr/>
                </a:tc>
                <a:tc>
                  <a:txBody>
                    <a:bodyPr/>
                    <a:lstStyle/>
                    <a:p>
                      <a:r>
                        <a:rPr sz="1800"/>
                        <a:t>1</a:t>
                      </a:r>
                    </a:p>
                  </a:txBody>
                  <a:tcPr/>
                </a:tc>
                <a:tc>
                  <a:txBody>
                    <a:bodyPr/>
                    <a:lstStyle/>
                    <a:p>
                      <a:r>
                        <a:rPr sz="1800"/>
                        <a:t>0.0</a:t>
                      </a:r>
                    </a:p>
                  </a:txBody>
                  <a:tcPr/>
                </a:tc>
                <a:tc>
                  <a:txBody>
                    <a:bodyPr/>
                    <a:lstStyle/>
                    <a:p>
                      <a:r>
                        <a:rPr sz="1600" dirty="0"/>
                        <a:t>normal</a:t>
                      </a:r>
                    </a:p>
                  </a:txBody>
                  <a:tcPr/>
                </a:tc>
                <a:tc>
                  <a:txBody>
                    <a:bodyPr/>
                    <a:lstStyle/>
                    <a:p>
                      <a:r>
                        <a:rPr sz="1800" dirty="0"/>
                        <a:t>No</a:t>
                      </a:r>
                    </a:p>
                  </a:txBody>
                  <a:tcPr>
                    <a:solidFill>
                      <a:schemeClr val="accent2">
                        <a:lumMod val="60000"/>
                        <a:lumOff val="40000"/>
                      </a:schemeClr>
                    </a:solidFill>
                  </a:tcPr>
                </a:tc>
                <a:extLst>
                  <a:ext uri="{0D108BD9-81ED-4DB2-BD59-A6C34878D82A}">
                    <a16:rowId xmlns:a16="http://schemas.microsoft.com/office/drawing/2014/main" xmlns="" val="10005"/>
                  </a:ext>
                </a:extLst>
              </a:tr>
            </a:tbl>
          </a:graphicData>
        </a:graphic>
      </p:graphicFrame>
      <p:sp>
        <p:nvSpPr>
          <p:cNvPr id="5" name="Rounded Rectangular Callout 4"/>
          <p:cNvSpPr/>
          <p:nvPr/>
        </p:nvSpPr>
        <p:spPr>
          <a:xfrm>
            <a:off x="8168135" y="939355"/>
            <a:ext cx="2312895" cy="887219"/>
          </a:xfrm>
          <a:prstGeom prst="wedgeRoundRectCallout">
            <a:avLst>
              <a:gd name="adj1" fmla="val 90047"/>
              <a:gd name="adj2" fmla="val 107683"/>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8189495" y="779535"/>
            <a:ext cx="2270173" cy="923330"/>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 </a:t>
            </a:r>
            <a:r>
              <a:rPr lang="en-US" b="1" i="1" dirty="0">
                <a:latin typeface="Karla" charset="0"/>
                <a:ea typeface="Karla" charset="0"/>
                <a:cs typeface="Karla" charset="0"/>
              </a:rPr>
              <a:t>Y</a:t>
            </a:r>
          </a:p>
          <a:p>
            <a:pPr algn="ctr"/>
            <a:r>
              <a:rPr lang="en-US" dirty="0">
                <a:latin typeface="Karla" charset="0"/>
                <a:ea typeface="Karla" charset="0"/>
                <a:cs typeface="Karla" charset="0"/>
              </a:rPr>
              <a:t>is Yes/No</a:t>
            </a:r>
          </a:p>
        </p:txBody>
      </p:sp>
    </p:spTree>
    <p:extLst>
      <p:ext uri="{BB962C8B-B14F-4D97-AF65-F5344CB8AC3E}">
        <p14:creationId xmlns:p14="http://schemas.microsoft.com/office/powerpoint/2010/main" val="20473333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Alternatives to logistic regression </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Why was the logistic function chosen to model how a binary response variable can be predicted from a quantitative predictor? </a:t>
                </a:r>
              </a:p>
              <a:p>
                <a:pPr>
                  <a:spcAft>
                    <a:spcPts val="1800"/>
                  </a:spcAft>
                </a:pPr>
                <a:r>
                  <a:rPr lang="en-US" sz="2400" dirty="0"/>
                  <a:t>Because it it takes as inputs values in </a:t>
                </a:r>
                <a14:m>
                  <m:oMath xmlns:m="http://schemas.openxmlformats.org/officeDocument/2006/math">
                    <m:r>
                      <a:rPr lang="en-US" sz="2400" b="0" i="1" smtClean="0">
                        <a:latin typeface="Cambria Math" charset="0"/>
                      </a:rPr>
                      <m:t>(0,1)</m:t>
                    </m:r>
                  </m:oMath>
                </a14:m>
                <a:r>
                  <a:rPr lang="en-US" sz="2400" dirty="0"/>
                  <a:t> and outputs values </a:t>
                </a:r>
                <a14:m>
                  <m:oMath xmlns:m="http://schemas.openxmlformats.org/officeDocument/2006/math">
                    <m:r>
                      <a:rPr lang="en-US" sz="2400" i="1">
                        <a:latin typeface="Cambria Math" charset="0"/>
                      </a:rPr>
                      <m:t>(</m:t>
                    </m:r>
                    <m:r>
                      <a:rPr lang="en-US" sz="2400" b="0" i="1" smtClean="0">
                        <a:latin typeface="Cambria Math" charset="0"/>
                      </a:rPr>
                      <m:t>−</m:t>
                    </m:r>
                    <m:r>
                      <a:rPr lang="en-US" sz="2400" b="0" i="1" smtClean="0">
                        <a:latin typeface="Cambria Math" charset="0"/>
                        <a:ea typeface="Cambria Math" charset="0"/>
                        <a:cs typeface="Cambria Math" charset="0"/>
                      </a:rPr>
                      <m:t>∞</m:t>
                    </m:r>
                    <m:r>
                      <a:rPr lang="en-US" sz="2400" i="1">
                        <a:latin typeface="Cambria Math" charset="0"/>
                      </a:rPr>
                      <m:t>,</m:t>
                    </m:r>
                    <m:r>
                      <a:rPr lang="en-US" sz="2400" i="1" smtClean="0">
                        <a:latin typeface="Cambria Math" charset="0"/>
                        <a:ea typeface="Cambria Math" charset="0"/>
                        <a:cs typeface="Cambria Math" charset="0"/>
                      </a:rPr>
                      <m:t>∞</m:t>
                    </m:r>
                    <m:r>
                      <a:rPr lang="en-US" sz="2400" i="1">
                        <a:latin typeface="Cambria Math" charset="0"/>
                      </a:rPr>
                      <m:t>)</m:t>
                    </m:r>
                  </m:oMath>
                </a14:m>
                <a:r>
                  <a:rPr lang="en-US" sz="2400" dirty="0"/>
                  <a:t> so that the estimation of </a:t>
                </a:r>
                <a14:m>
                  <m:oMath xmlns:m="http://schemas.openxmlformats.org/officeDocument/2006/math">
                    <m:r>
                      <a:rPr lang="en-US" sz="2400" i="1" smtClean="0">
                        <a:latin typeface="Cambria Math" charset="0"/>
                        <a:ea typeface="Cambria Math" charset="0"/>
                        <a:cs typeface="Cambria Math" charset="0"/>
                      </a:rPr>
                      <m:t>𝛽</m:t>
                    </m:r>
                  </m:oMath>
                </a14:m>
                <a:r>
                  <a:rPr lang="en-US" sz="2400" dirty="0"/>
                  <a:t> is unbounded. 		</a:t>
                </a:r>
              </a:p>
              <a:p>
                <a:pPr>
                  <a:spcAft>
                    <a:spcPts val="1800"/>
                  </a:spcAft>
                </a:pPr>
                <a:r>
                  <a:rPr lang="en-US" sz="2400" dirty="0"/>
                  <a:t>This is not the only function that does this.  Any suggestions? </a:t>
                </a:r>
              </a:p>
              <a:p>
                <a:pPr>
                  <a:spcAft>
                    <a:spcPts val="1800"/>
                  </a:spcAft>
                </a:pPr>
                <a:r>
                  <a:rPr lang="en-US" sz="2400" dirty="0"/>
                  <a:t>Any </a:t>
                </a:r>
                <a:r>
                  <a:rPr lang="en-US" sz="2400" i="1" dirty="0"/>
                  <a:t>inverse CDF </a:t>
                </a:r>
                <a:r>
                  <a:rPr lang="en-US" sz="2400" dirty="0"/>
                  <a:t>function for an unbounded continuous distribution can work as the `link’ between the observed values for </a:t>
                </a:r>
                <a14:m>
                  <m:oMath xmlns:m="http://schemas.openxmlformats.org/officeDocument/2006/math">
                    <m:r>
                      <a:rPr lang="en-US" sz="2400" b="0" i="1" smtClean="0">
                        <a:latin typeface="Cambria Math" charset="0"/>
                      </a:rPr>
                      <m:t>𝑌</m:t>
                    </m:r>
                  </m:oMath>
                </a14:m>
                <a:r>
                  <a:rPr lang="en-US" sz="2400" dirty="0"/>
                  <a:t> and how it relates `linearly' to the predictors.		</a:t>
                </a:r>
              </a:p>
              <a:p>
                <a:pPr>
                  <a:spcAft>
                    <a:spcPts val="1800"/>
                  </a:spcAft>
                </a:pPr>
                <a:r>
                  <a:rPr lang="en-US" sz="2400" dirty="0"/>
                  <a:t>So what are possible other choices?  What differences do they have?  Why is logistic regression preferred?</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140922"/>
                </a:stretch>
              </a:blipFill>
            </p:spPr>
            <p:txBody>
              <a:bodyPr/>
              <a:lstStyle/>
              <a:p>
                <a:r>
                  <a:rPr lang="en-US">
                    <a:noFill/>
                  </a:rPr>
                  <a:t> </a:t>
                </a:r>
              </a:p>
            </p:txBody>
          </p:sp>
        </mc:Fallback>
      </mc:AlternateContent>
    </p:spTree>
    <p:extLst>
      <p:ext uri="{BB962C8B-B14F-4D97-AF65-F5344CB8AC3E}">
        <p14:creationId xmlns:p14="http://schemas.microsoft.com/office/powerpoint/2010/main" val="66281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vs Normal pdf</a:t>
            </a:r>
          </a:p>
        </p:txBody>
      </p:sp>
      <p:sp>
        <p:nvSpPr>
          <p:cNvPr id="3" name="Content Placeholder 2"/>
          <p:cNvSpPr>
            <a:spLocks noGrp="1"/>
          </p:cNvSpPr>
          <p:nvPr>
            <p:ph idx="1"/>
          </p:nvPr>
        </p:nvSpPr>
        <p:spPr/>
        <p:txBody>
          <a:bodyPr/>
          <a:lstStyle/>
          <a:p>
            <a:pPr>
              <a:spcAft>
                <a:spcPts val="1800"/>
              </a:spcAft>
            </a:pPr>
            <a:r>
              <a:rPr lang="en-US" sz="2400" dirty="0"/>
              <a:t>The choice of link function determines the shape of the S’ shape.  Let's compare the pdf's for the Logistic and Normal distributions (called a ’</a:t>
            </a:r>
            <a:r>
              <a:rPr lang="en-US" sz="2400" dirty="0" err="1"/>
              <a:t>probit</a:t>
            </a:r>
            <a:r>
              <a:rPr lang="en-US" sz="2400" dirty="0"/>
              <a:t>’ model, econometricians love these):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747" y="2286337"/>
            <a:ext cx="6122506" cy="4081670"/>
          </a:xfrm>
          <a:prstGeom prst="rect">
            <a:avLst/>
          </a:prstGeom>
        </p:spPr>
      </p:pic>
      <p:sp>
        <p:nvSpPr>
          <p:cNvPr id="5" name="TextBox 4"/>
          <p:cNvSpPr txBox="1"/>
          <p:nvPr/>
        </p:nvSpPr>
        <p:spPr>
          <a:xfrm>
            <a:off x="4943061" y="6149009"/>
            <a:ext cx="2438400" cy="461665"/>
          </a:xfrm>
          <a:prstGeom prst="rect">
            <a:avLst/>
          </a:prstGeom>
          <a:solidFill>
            <a:srgbClr val="F9F9F9"/>
          </a:solidFill>
        </p:spPr>
        <p:txBody>
          <a:bodyPr wrap="square" rtlCol="0">
            <a:spAutoFit/>
          </a:bodyPr>
          <a:lstStyle/>
          <a:p>
            <a:pPr algn="ctr"/>
            <a:r>
              <a:rPr lang="en-US" sz="2400" dirty="0">
                <a:solidFill>
                  <a:schemeClr val="tx1">
                    <a:lumMod val="75000"/>
                    <a:lumOff val="25000"/>
                  </a:schemeClr>
                </a:solidFill>
              </a:rPr>
              <a:t>So what? </a:t>
            </a:r>
            <a:endParaRPr lang="en-US" sz="2400" dirty="0">
              <a:solidFill>
                <a:schemeClr val="tx1">
                  <a:lumMod val="75000"/>
                  <a:lumOff val="25000"/>
                </a:schemeClr>
              </a:solidFill>
              <a:effectLst/>
            </a:endParaRPr>
          </a:p>
        </p:txBody>
      </p:sp>
    </p:spTree>
    <p:extLst>
      <p:ext uri="{BB962C8B-B14F-4D97-AF65-F5344CB8AC3E}">
        <p14:creationId xmlns:p14="http://schemas.microsoft.com/office/powerpoint/2010/main" val="150664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vs Normal pdf</a:t>
            </a:r>
          </a:p>
        </p:txBody>
      </p:sp>
      <p:sp>
        <p:nvSpPr>
          <p:cNvPr id="6" name="Content Placeholder 5"/>
          <p:cNvSpPr>
            <a:spLocks noGrp="1"/>
          </p:cNvSpPr>
          <p:nvPr>
            <p:ph idx="1"/>
          </p:nvPr>
        </p:nvSpPr>
        <p:spPr>
          <a:xfrm>
            <a:off x="932496" y="4718955"/>
            <a:ext cx="10327008" cy="1776972"/>
          </a:xfrm>
        </p:spPr>
        <p:txBody>
          <a:bodyPr/>
          <a:lstStyle/>
          <a:p>
            <a:r>
              <a:rPr lang="en-US" sz="2400" dirty="0"/>
              <a:t>Choosing a distribution with longer tails will make for a shape that asymptotes more slowly (likely a good thing for model fitting).   	</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4747" y="637285"/>
            <a:ext cx="6122506" cy="4081670"/>
          </a:xfrm>
          <a:prstGeom prst="rect">
            <a:avLst/>
          </a:prstGeom>
        </p:spPr>
      </p:pic>
    </p:spTree>
    <p:extLst>
      <p:ext uri="{BB962C8B-B14F-4D97-AF65-F5344CB8AC3E}">
        <p14:creationId xmlns:p14="http://schemas.microsoft.com/office/powerpoint/2010/main" val="659045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Logistic Regression</a:t>
            </a:r>
          </a:p>
        </p:txBody>
      </p:sp>
    </p:spTree>
    <p:extLst>
      <p:ext uri="{BB962C8B-B14F-4D97-AF65-F5344CB8AC3E}">
        <p14:creationId xmlns:p14="http://schemas.microsoft.com/office/powerpoint/2010/main" val="3975899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Logistic Regression</a:t>
            </a:r>
          </a:p>
        </p:txBody>
      </p:sp>
      <p:sp>
        <p:nvSpPr>
          <p:cNvPr id="3" name="Content Placeholder 2"/>
          <p:cNvSpPr>
            <a:spLocks noGrp="1"/>
          </p:cNvSpPr>
          <p:nvPr>
            <p:ph idx="1"/>
          </p:nvPr>
        </p:nvSpPr>
        <p:spPr/>
        <p:txBody>
          <a:bodyPr/>
          <a:lstStyle/>
          <a:p>
            <a:r>
              <a:rPr lang="en-US" sz="2400" dirty="0"/>
              <a:t>It is simple to illustrate examples in logistic regression when there is just one predictors variable.  </a:t>
            </a:r>
          </a:p>
          <a:p>
            <a:r>
              <a:rPr lang="en-US" sz="2400" dirty="0"/>
              <a:t>But the approach ‘easily’ generalizes to the situation where there are multiple predictors.	 	 </a:t>
            </a:r>
          </a:p>
          <a:p>
            <a:r>
              <a:rPr lang="en-US" sz="2400" dirty="0"/>
              <a:t>A lot of the same details as linear regression apply to logistic regression. Interactions can be considered.  Multicollinearity is a concern.  So is overfitting.  Etc...	 	 </a:t>
            </a:r>
          </a:p>
          <a:p>
            <a:r>
              <a:rPr lang="en-US" sz="2400" dirty="0"/>
              <a:t>So how do we correct for such problems? </a:t>
            </a:r>
          </a:p>
          <a:p>
            <a:r>
              <a:rPr lang="en-US" sz="2400" dirty="0"/>
              <a:t>Regularization and checking though train, test, and cross-validation!	 </a:t>
            </a:r>
          </a:p>
          <a:p>
            <a:r>
              <a:rPr lang="en-US" sz="2400" dirty="0"/>
              <a:t>We will get into the details of this, along with other extensions of logistic regression, in the next lecture.</a:t>
            </a:r>
          </a:p>
        </p:txBody>
      </p:sp>
    </p:spTree>
    <p:extLst>
      <p:ext uri="{BB962C8B-B14F-4D97-AF65-F5344CB8AC3E}">
        <p14:creationId xmlns:p14="http://schemas.microsoft.com/office/powerpoint/2010/main" val="21826453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Classifier with two predictors</a:t>
            </a:r>
          </a:p>
        </p:txBody>
      </p:sp>
      <p:sp>
        <p:nvSpPr>
          <p:cNvPr id="3" name="Content Placeholder 2"/>
          <p:cNvSpPr>
            <a:spLocks noGrp="1"/>
          </p:cNvSpPr>
          <p:nvPr>
            <p:ph idx="1"/>
          </p:nvPr>
        </p:nvSpPr>
        <p:spPr>
          <a:xfrm>
            <a:off x="528614" y="983807"/>
            <a:ext cx="11314093" cy="2111143"/>
          </a:xfrm>
        </p:spPr>
        <p:txBody>
          <a:bodyPr/>
          <a:lstStyle/>
          <a:p>
            <a:r>
              <a:rPr lang="en-US" sz="2400" dirty="0"/>
              <a:t>How can we estimate a classifier, based on logistic regression, for the following plot?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274" y="1771319"/>
            <a:ext cx="5343386" cy="4967412"/>
          </a:xfrm>
          <a:prstGeom prst="rect">
            <a:avLst/>
          </a:prstGeom>
        </p:spPr>
      </p:pic>
    </p:spTree>
    <p:extLst>
      <p:ext uri="{BB962C8B-B14F-4D97-AF65-F5344CB8AC3E}">
        <p14:creationId xmlns:p14="http://schemas.microsoft.com/office/powerpoint/2010/main" val="15914327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Earlier we saw the general form of </a:t>
                </a:r>
                <a:r>
                  <a:rPr lang="en-US" sz="2400" i="1" dirty="0"/>
                  <a:t>simple</a:t>
                </a:r>
                <a:r>
                  <a:rPr lang="en-US" sz="2400" dirty="0"/>
                  <a:t> logistic regression, meaning when there is just one predictor used in the model. What was the model statement (in terms of linear predictors)? </a:t>
                </a:r>
              </a:p>
              <a:p>
                <a:endParaRPr lang="en-US" sz="2400" dirty="0"/>
              </a:p>
              <a:p>
                <a:endParaRPr lang="en-US" sz="2400" dirty="0"/>
              </a:p>
              <a:p>
                <a:endParaRPr lang="en-US" sz="2400" dirty="0"/>
              </a:p>
              <a:p>
                <a:r>
                  <a:rPr lang="en-US" sz="2400" dirty="0"/>
                  <a:t>Multiple logistic regression is a generalization to multiple predictors.  More specifically we can define a multiple logistic regression model to predict </a:t>
                </a:r>
                <a14:m>
                  <m:oMath xmlns:m="http://schemas.openxmlformats.org/officeDocument/2006/math">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oMath>
                </a14:m>
                <a:r>
                  <a:rPr lang="en-US" sz="2400" dirty="0"/>
                  <a:t> as such:</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59" b="-80403"/>
                </a:stretch>
              </a:blipFill>
            </p:spPr>
            <p:txBody>
              <a:bodyPr/>
              <a:lstStyle/>
              <a:p>
                <a:r>
                  <a:rPr lang="en-US">
                    <a:noFill/>
                  </a:rPr>
                  <a:t> </a:t>
                </a:r>
              </a:p>
            </p:txBody>
          </p:sp>
        </mc:Fallback>
      </mc:AlternateContent>
      <p:pic>
        <p:nvPicPr>
          <p:cNvPr id="4" name="Picture 3"/>
          <p:cNvPicPr>
            <a:picLocks noChangeAspect="1"/>
          </p:cNvPicPr>
          <p:nvPr/>
        </p:nvPicPr>
        <p:blipFill>
          <a:blip r:embed="rId3"/>
          <a:stretch>
            <a:fillRect/>
          </a:stretch>
        </p:blipFill>
        <p:spPr>
          <a:xfrm>
            <a:off x="3669748" y="2670991"/>
            <a:ext cx="4852504" cy="811861"/>
          </a:xfrm>
          <a:prstGeom prst="rect">
            <a:avLst/>
          </a:prstGeom>
        </p:spPr>
      </p:pic>
      <p:pic>
        <p:nvPicPr>
          <p:cNvPr id="5" name="Picture 4"/>
          <p:cNvPicPr>
            <a:picLocks noChangeAspect="1"/>
          </p:cNvPicPr>
          <p:nvPr/>
        </p:nvPicPr>
        <p:blipFill>
          <a:blip r:embed="rId4"/>
          <a:stretch>
            <a:fillRect/>
          </a:stretch>
        </p:blipFill>
        <p:spPr>
          <a:xfrm>
            <a:off x="2202883" y="5168347"/>
            <a:ext cx="7786233" cy="787677"/>
          </a:xfrm>
          <a:prstGeom prst="rect">
            <a:avLst/>
          </a:prstGeom>
        </p:spPr>
      </p:pic>
    </p:spTree>
    <p:extLst>
      <p:ext uri="{BB962C8B-B14F-4D97-AF65-F5344CB8AC3E}">
        <p14:creationId xmlns:p14="http://schemas.microsoft.com/office/powerpoint/2010/main" val="11857900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Fitting Multiple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868255" cy="4521293"/>
              </a:xfrm>
            </p:spPr>
            <p:txBody>
              <a:bodyPr/>
              <a:lstStyle/>
              <a:p>
                <a:r>
                  <a:rPr lang="en-US" sz="2400" dirty="0"/>
                  <a:t>The estimation procedure is identical to that as before for simple logistic regression: </a:t>
                </a:r>
              </a:p>
              <a:p>
                <a:r>
                  <a:rPr lang="en-US" sz="2400" dirty="0"/>
                  <a:t>a likelihood approach is taken, and the function is maximized across all parameters </a:t>
                </a:r>
                <a14:m>
                  <m:oMath xmlns:m="http://schemas.openxmlformats.org/officeDocument/2006/math">
                    <m:sSub>
                      <m:sSubPr>
                        <m:ctrlPr>
                          <a:rPr lang="en-US" sz="2400" i="1" smtClean="0">
                            <a:latin typeface="Cambria Math"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0</m:t>
                        </m:r>
                      </m:sub>
                    </m:sSub>
                  </m:oMath>
                </a14:m>
                <a:r>
                  <a:rPr lang="en-US" sz="2400" dirty="0"/>
                  <a:t>, </a:t>
                </a:r>
                <a14:m>
                  <m:oMath xmlns:m="http://schemas.openxmlformats.org/officeDocument/2006/math">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rPr>
                      <m:t>,…,</m:t>
                    </m:r>
                    <m:sSub>
                      <m:sSubPr>
                        <m:ctrlPr>
                          <a:rPr lang="en-US" sz="2400" i="1">
                            <a:latin typeface="Cambria Math"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𝑝</m:t>
                        </m:r>
                      </m:sub>
                    </m:sSub>
                  </m:oMath>
                </a14:m>
                <a:r>
                  <a:rPr lang="en-US" sz="2400" dirty="0"/>
                  <a:t> using an iterative method like Newton-Raphson. </a:t>
                </a:r>
              </a:p>
              <a:p>
                <a:endParaRPr lang="en-US" sz="2400" dirty="0"/>
              </a:p>
              <a:p>
                <a:r>
                  <a:rPr lang="en-US" sz="2400" dirty="0"/>
                  <a:t>The actual fitting of a Multiple Logistic Regression is easy using software (of course there's a python package for that) as the iterative maximization of the likelihood has already been hard coded.  </a:t>
                </a:r>
              </a:p>
              <a:p>
                <a:endParaRPr lang="en-US" sz="2400" dirty="0"/>
              </a:p>
              <a:p>
                <a:r>
                  <a:rPr lang="en-US" sz="2400" dirty="0"/>
                  <a:t>In the </a:t>
                </a:r>
                <a:r>
                  <a:rPr lang="en-US" sz="2400" dirty="0" err="1">
                    <a:latin typeface="Courier" charset="0"/>
                    <a:ea typeface="Courier" charset="0"/>
                    <a:cs typeface="Courier" charset="0"/>
                  </a:rPr>
                  <a:t>sklearn.linear_model</a:t>
                </a:r>
                <a:r>
                  <a:rPr lang="en-US" sz="2400" dirty="0"/>
                  <a:t> package, you just have to create your multidimensional design matrix </a:t>
                </a:r>
                <a14:m>
                  <m:oMath xmlns:m="http://schemas.openxmlformats.org/officeDocument/2006/math">
                    <m:r>
                      <a:rPr lang="en-US" sz="2400" b="0" i="1" smtClean="0">
                        <a:latin typeface="Cambria Math" charset="0"/>
                      </a:rPr>
                      <m:t>𝑋</m:t>
                    </m:r>
                  </m:oMath>
                </a14:m>
                <a:r>
                  <a:rPr lang="en-US" sz="2400" dirty="0"/>
                  <a:t> to be used as predictors in the </a:t>
                </a:r>
                <a:r>
                  <a:rPr lang="en-US" sz="2400" dirty="0" err="1">
                    <a:latin typeface="Courier" charset="0"/>
                    <a:ea typeface="Courier" charset="0"/>
                    <a:cs typeface="Courier" charset="0"/>
                  </a:rPr>
                  <a:t>LogisticRegression</a:t>
                </a:r>
                <a:r>
                  <a:rPr lang="en-US" sz="2400" dirty="0"/>
                  <a:t> function.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868255" cy="4521293"/>
              </a:xfrm>
              <a:blipFill>
                <a:blip r:embed="rId2"/>
                <a:stretch>
                  <a:fillRect l="-818" t="-1120" r="-1051" b="-2521"/>
                </a:stretch>
              </a:blipFill>
            </p:spPr>
            <p:txBody>
              <a:bodyPr/>
              <a:lstStyle/>
              <a:p>
                <a:r>
                  <a:rPr lang="en-US">
                    <a:noFill/>
                  </a:rPr>
                  <a:t> </a:t>
                </a:r>
              </a:p>
            </p:txBody>
          </p:sp>
        </mc:Fallback>
      </mc:AlternateContent>
    </p:spTree>
    <p:extLst>
      <p:ext uri="{BB962C8B-B14F-4D97-AF65-F5344CB8AC3E}">
        <p14:creationId xmlns:p14="http://schemas.microsoft.com/office/powerpoint/2010/main" val="18173541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Interpretation of Multiple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868255" cy="4287377"/>
              </a:xfrm>
            </p:spPr>
            <p:txBody>
              <a:bodyPr/>
              <a:lstStyle/>
              <a:p>
                <a:r>
                  <a:rPr lang="en-US" sz="2400" dirty="0"/>
                  <a:t>Interpreting the coefficients in a multiple logistic regression is similar to that of linear regression.</a:t>
                </a:r>
              </a:p>
              <a:p>
                <a:endParaRPr lang="en-US" sz="2400" dirty="0"/>
              </a:p>
              <a:p>
                <a:r>
                  <a:rPr lang="en-US" sz="2400" b="1" dirty="0"/>
                  <a:t>Key</a:t>
                </a:r>
                <a:r>
                  <a:rPr lang="en-US" sz="2400" dirty="0"/>
                  <a:t>: since there are other predictors in the model, the coefficient </a:t>
                </a:r>
                <a14:m>
                  <m:oMath xmlns:m="http://schemas.openxmlformats.org/officeDocument/2006/math">
                    <m:sSub>
                      <m:sSubPr>
                        <m:ctrlPr>
                          <a:rPr lang="en-US" sz="2400" i="1" smtClean="0">
                            <a:latin typeface="Cambria Math" charset="0"/>
                          </a:rPr>
                        </m:ctrlPr>
                      </m:sSubPr>
                      <m:e>
                        <m:acc>
                          <m:accPr>
                            <m:chr m:val="̂"/>
                            <m:ctrlPr>
                              <a:rPr lang="en-US" sz="2400" i="1" smtClean="0">
                                <a:latin typeface="Cambria Math"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𝑗</m:t>
                        </m:r>
                      </m:sub>
                    </m:sSub>
                  </m:oMath>
                </a14:m>
                <a:r>
                  <a:rPr lang="en-US" sz="2400" dirty="0"/>
                  <a:t> is the association between the </a:t>
                </a:r>
                <a14:m>
                  <m:oMath xmlns:m="http://schemas.openxmlformats.org/officeDocument/2006/math">
                    <m:sSup>
                      <m:sSupPr>
                        <m:ctrlPr>
                          <a:rPr lang="en-US" sz="2400" i="1" smtClean="0">
                            <a:latin typeface="Cambria Math" charset="0"/>
                          </a:rPr>
                        </m:ctrlPr>
                      </m:sSupPr>
                      <m:e>
                        <m:r>
                          <a:rPr lang="en-US" sz="2400" b="0" i="1" smtClean="0">
                            <a:latin typeface="Cambria Math" charset="0"/>
                          </a:rPr>
                          <m:t>𝑗</m:t>
                        </m:r>
                      </m:e>
                      <m:sup>
                        <m:r>
                          <a:rPr lang="en-US" sz="2400" b="0" i="1" smtClean="0">
                            <a:latin typeface="Cambria Math" charset="0"/>
                          </a:rPr>
                          <m:t>𝑡h</m:t>
                        </m:r>
                      </m:sup>
                    </m:sSup>
                  </m:oMath>
                </a14:m>
                <a:r>
                  <a:rPr lang="en-US" sz="2400" dirty="0"/>
                  <a:t> predictor and the response (on log odds scale).  But do we have to say? Controlling for the other predictors in the model.  </a:t>
                </a:r>
              </a:p>
              <a:p>
                <a:endParaRPr lang="en-US" sz="2400" dirty="0"/>
              </a:p>
              <a:p>
                <a:r>
                  <a:rPr lang="en-US" sz="2400" dirty="0"/>
                  <a:t>We are trying to attribute the partial effects of each model controlling for the others (aka, controlling for possible </a:t>
                </a:r>
                <a:r>
                  <a:rPr lang="en-US" sz="2400" i="1" dirty="0"/>
                  <a:t>confounders</a:t>
                </a:r>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868255" cy="4287377"/>
              </a:xfrm>
              <a:blipFill>
                <a:blip r:embed="rId2"/>
                <a:stretch>
                  <a:fillRect l="-818" t="-1183" r="-818"/>
                </a:stretch>
              </a:blipFill>
            </p:spPr>
            <p:txBody>
              <a:bodyPr/>
              <a:lstStyle/>
              <a:p>
                <a:r>
                  <a:rPr lang="en-US">
                    <a:noFill/>
                  </a:rPr>
                  <a:t> </a:t>
                </a:r>
              </a:p>
            </p:txBody>
          </p:sp>
        </mc:Fallback>
      </mc:AlternateContent>
    </p:spTree>
    <p:extLst>
      <p:ext uri="{BB962C8B-B14F-4D97-AF65-F5344CB8AC3E}">
        <p14:creationId xmlns:p14="http://schemas.microsoft.com/office/powerpoint/2010/main" val="1708766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Multiple Logistic Regression: an Example</a:t>
            </a:r>
          </a:p>
        </p:txBody>
      </p:sp>
      <p:sp>
        <p:nvSpPr>
          <p:cNvPr id="3" name="Content Placeholder 2"/>
          <p:cNvSpPr>
            <a:spLocks noGrp="1"/>
          </p:cNvSpPr>
          <p:nvPr>
            <p:ph idx="1"/>
          </p:nvPr>
        </p:nvSpPr>
        <p:spPr>
          <a:xfrm>
            <a:off x="833414" y="1177758"/>
            <a:ext cx="10868255" cy="2095529"/>
          </a:xfrm>
        </p:spPr>
        <p:txBody>
          <a:bodyPr/>
          <a:lstStyle/>
          <a:p>
            <a:r>
              <a:rPr lang="en-US" sz="2400" dirty="0"/>
              <a:t>Let's get back to the Heart Data.  We are attempting to predict whether someone has HD based on </a:t>
            </a:r>
            <a:r>
              <a:rPr lang="en-US" sz="2400" dirty="0" err="1"/>
              <a:t>MaxHR</a:t>
            </a:r>
            <a:r>
              <a:rPr lang="en-US" sz="2400" dirty="0"/>
              <a:t> and whether the person is a female or male.  The simultaneous effect of these two predictors can be brought into one model.</a:t>
            </a:r>
          </a:p>
          <a:p>
            <a:endParaRPr lang="en-US" sz="2400" dirty="0"/>
          </a:p>
          <a:p>
            <a:r>
              <a:rPr lang="en-US" sz="2400" dirty="0"/>
              <a:t>Recall from earlier we had the following estimated models:</a:t>
            </a:r>
          </a:p>
        </p:txBody>
      </p:sp>
      <p:pic>
        <p:nvPicPr>
          <p:cNvPr id="7" name="Picture 6"/>
          <p:cNvPicPr>
            <a:picLocks noChangeAspect="1"/>
          </p:cNvPicPr>
          <p:nvPr/>
        </p:nvPicPr>
        <p:blipFill>
          <a:blip r:embed="rId2"/>
          <a:stretch>
            <a:fillRect/>
          </a:stretch>
        </p:blipFill>
        <p:spPr>
          <a:xfrm>
            <a:off x="3081762" y="3621183"/>
            <a:ext cx="6028475" cy="1938019"/>
          </a:xfrm>
          <a:prstGeom prst="rect">
            <a:avLst/>
          </a:prstGeom>
        </p:spPr>
      </p:pic>
    </p:spTree>
    <p:extLst>
      <p:ext uri="{BB962C8B-B14F-4D97-AF65-F5344CB8AC3E}">
        <p14:creationId xmlns:p14="http://schemas.microsoft.com/office/powerpoint/2010/main" val="1719269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Heart Data</a:t>
            </a:r>
          </a:p>
        </p:txBody>
      </p:sp>
      <p:sp>
        <p:nvSpPr>
          <p:cNvPr id="3" name="Content Placeholder 2"/>
          <p:cNvSpPr>
            <a:spLocks noGrp="1"/>
          </p:cNvSpPr>
          <p:nvPr>
            <p:ph idx="1"/>
          </p:nvPr>
        </p:nvSpPr>
        <p:spPr>
          <a:xfrm>
            <a:off x="847270" y="1177758"/>
            <a:ext cx="10327008" cy="2111143"/>
          </a:xfrm>
        </p:spPr>
        <p:txBody>
          <a:bodyPr/>
          <a:lstStyle/>
          <a:p>
            <a:r>
              <a:rPr lang="en-US" sz="2400" dirty="0"/>
              <a:t>These data contain a binary outcome HD for 303 patients who presented with chest pain. An outcome value of:</a:t>
            </a:r>
          </a:p>
          <a:p>
            <a:pPr marL="1087438" indent="-342900">
              <a:buFont typeface="Arial" charset="0"/>
              <a:buChar char="•"/>
            </a:pPr>
            <a:r>
              <a:rPr lang="en-US" sz="2400" b="1" i="1" dirty="0"/>
              <a:t>Yes</a:t>
            </a:r>
            <a:r>
              <a:rPr lang="en-US" sz="2400" dirty="0"/>
              <a:t> indicates the presence of heart disease based on an angiographic test, </a:t>
            </a:r>
          </a:p>
          <a:p>
            <a:pPr marL="1087438" indent="-342900">
              <a:buFont typeface="Arial" charset="0"/>
              <a:buChar char="•"/>
            </a:pPr>
            <a:r>
              <a:rPr lang="en-US" sz="2400" b="1" i="1" dirty="0"/>
              <a:t>No</a:t>
            </a:r>
            <a:r>
              <a:rPr lang="en-US" sz="2400" dirty="0"/>
              <a:t> means no heart disease. </a:t>
            </a:r>
          </a:p>
          <a:p>
            <a:r>
              <a:rPr lang="en-US" sz="2400" dirty="0"/>
              <a:t>There are 13 predictors including:</a:t>
            </a:r>
          </a:p>
          <a:p>
            <a:pPr marL="800100" indent="344488">
              <a:buFont typeface="Arial" charset="0"/>
              <a:buChar char="•"/>
            </a:pPr>
            <a:r>
              <a:rPr lang="en-US" sz="2400" dirty="0"/>
              <a:t>Age</a:t>
            </a:r>
          </a:p>
          <a:p>
            <a:pPr marL="800100" indent="344488">
              <a:buFont typeface="Arial" charset="0"/>
              <a:buChar char="•"/>
            </a:pPr>
            <a:r>
              <a:rPr lang="en-US" sz="2400" dirty="0"/>
              <a:t>Sex</a:t>
            </a:r>
          </a:p>
          <a:p>
            <a:pPr marL="800100" indent="344488">
              <a:buFont typeface="Arial" charset="0"/>
              <a:buChar char="•"/>
            </a:pPr>
            <a:r>
              <a:rPr lang="en-US" sz="2400" dirty="0" err="1"/>
              <a:t>Chol</a:t>
            </a:r>
            <a:r>
              <a:rPr lang="en-US" sz="2400" dirty="0"/>
              <a:t> (a cholesterol measurement), </a:t>
            </a:r>
          </a:p>
          <a:p>
            <a:pPr marL="800100" indent="344488">
              <a:buFont typeface="Arial" charset="0"/>
              <a:buChar char="•"/>
            </a:pPr>
            <a:r>
              <a:rPr lang="en-US" sz="2400" dirty="0" err="1"/>
              <a:t>MaxHR</a:t>
            </a:r>
            <a:r>
              <a:rPr lang="en-US" sz="2400" dirty="0"/>
              <a:t> </a:t>
            </a:r>
          </a:p>
          <a:p>
            <a:pPr marL="800100" indent="344488">
              <a:buFont typeface="Arial" charset="0"/>
              <a:buChar char="•"/>
            </a:pPr>
            <a:r>
              <a:rPr lang="en-US" sz="2400" dirty="0" err="1"/>
              <a:t>RestBP</a:t>
            </a:r>
            <a:endParaRPr lang="en-US" sz="2400" dirty="0"/>
          </a:p>
          <a:p>
            <a:pPr marL="800100"/>
            <a:r>
              <a:rPr lang="en-US" sz="2400" dirty="0"/>
              <a:t>and other heart and lung function measurements. </a:t>
            </a:r>
          </a:p>
        </p:txBody>
      </p:sp>
    </p:spTree>
    <p:extLst>
      <p:ext uri="{BB962C8B-B14F-4D97-AF65-F5344CB8AC3E}">
        <p14:creationId xmlns:p14="http://schemas.microsoft.com/office/powerpoint/2010/main" val="16084091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Interpreting Multiple Logistic Regression: an Example</a:t>
            </a:r>
          </a:p>
        </p:txBody>
      </p:sp>
      <p:sp>
        <p:nvSpPr>
          <p:cNvPr id="3" name="Content Placeholder 2"/>
          <p:cNvSpPr>
            <a:spLocks noGrp="1"/>
          </p:cNvSpPr>
          <p:nvPr>
            <p:ph idx="1"/>
          </p:nvPr>
        </p:nvSpPr>
        <p:spPr>
          <a:xfrm>
            <a:off x="833414" y="1177758"/>
            <a:ext cx="10868255" cy="2095529"/>
          </a:xfrm>
        </p:spPr>
        <p:txBody>
          <a:bodyPr/>
          <a:lstStyle/>
          <a:p>
            <a:r>
              <a:rPr lang="en-US" sz="2400" dirty="0"/>
              <a:t>The results for the multiple logistic regression model are: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414" y="1738648"/>
            <a:ext cx="10095369" cy="4512255"/>
          </a:xfrm>
          <a:prstGeom prst="rect">
            <a:avLst/>
          </a:prstGeom>
        </p:spPr>
      </p:pic>
    </p:spTree>
    <p:extLst>
      <p:ext uri="{BB962C8B-B14F-4D97-AF65-F5344CB8AC3E}">
        <p14:creationId xmlns:p14="http://schemas.microsoft.com/office/powerpoint/2010/main" val="93409557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Interactions in Multiple Logistic Regression</a:t>
            </a:r>
          </a:p>
        </p:txBody>
      </p:sp>
      <p:sp>
        <p:nvSpPr>
          <p:cNvPr id="3" name="Content Placeholder 2"/>
          <p:cNvSpPr>
            <a:spLocks noGrp="1"/>
          </p:cNvSpPr>
          <p:nvPr>
            <p:ph idx="1"/>
          </p:nvPr>
        </p:nvSpPr>
        <p:spPr>
          <a:xfrm>
            <a:off x="833414" y="1177758"/>
            <a:ext cx="10868255" cy="2095529"/>
          </a:xfrm>
        </p:spPr>
        <p:txBody>
          <a:bodyPr/>
          <a:lstStyle/>
          <a:p>
            <a:pPr marL="12700" lvl="0" indent="-12700" defTabSz="914400">
              <a:spcBef>
                <a:spcPts val="0"/>
              </a:spcBef>
              <a:spcAft>
                <a:spcPts val="1800"/>
              </a:spcAft>
            </a:pPr>
            <a:r>
              <a:rPr lang="en-US" sz="2400" dirty="0"/>
              <a:t>Just like in linear regression, interaction terms can be considered in logistic regression.  An </a:t>
            </a:r>
            <a:r>
              <a:rPr lang="en-US" sz="2400" b="1" dirty="0"/>
              <a:t>interaction terms</a:t>
            </a:r>
            <a:r>
              <a:rPr lang="en-US" sz="2400" dirty="0"/>
              <a:t> is incorporated into the model the same way, and the interpretation is very similar (on the log-odds scale of the response of course).</a:t>
            </a:r>
          </a:p>
          <a:p>
            <a:pPr marL="12700" lvl="0" indent="-12700" defTabSz="914400">
              <a:spcBef>
                <a:spcPts val="0"/>
              </a:spcBef>
              <a:spcAft>
                <a:spcPts val="1800"/>
              </a:spcAft>
            </a:pPr>
            <a:endParaRPr lang="en-US" sz="2400" dirty="0"/>
          </a:p>
          <a:p>
            <a:pPr marL="12700" lvl="0" indent="-12700" defTabSz="914400">
              <a:spcBef>
                <a:spcPts val="0"/>
              </a:spcBef>
              <a:spcAft>
                <a:spcPts val="1800"/>
              </a:spcAft>
            </a:pPr>
            <a:endParaRPr lang="en-US" sz="2400" dirty="0"/>
          </a:p>
          <a:p>
            <a:pPr marL="12700" lvl="0" indent="-12700" defTabSz="914400">
              <a:spcBef>
                <a:spcPts val="0"/>
              </a:spcBef>
              <a:spcAft>
                <a:spcPts val="1800"/>
              </a:spcAft>
            </a:pPr>
            <a:endParaRPr lang="en-US" sz="2400" dirty="0"/>
          </a:p>
          <a:p>
            <a:pPr marL="12700" lvl="0" indent="-12700" defTabSz="914400">
              <a:spcBef>
                <a:spcPts val="0"/>
              </a:spcBef>
              <a:spcAft>
                <a:spcPts val="1800"/>
              </a:spcAft>
            </a:pPr>
            <a:endParaRPr lang="en-US" sz="2400" dirty="0"/>
          </a:p>
        </p:txBody>
      </p:sp>
      <p:pic>
        <p:nvPicPr>
          <p:cNvPr id="4" name="Picture 3">
            <a:extLst>
              <a:ext uri="{FF2B5EF4-FFF2-40B4-BE49-F238E27FC236}">
                <a16:creationId xmlns:a16="http://schemas.microsoft.com/office/drawing/2014/main" xmlns="" id="{4AF67B2F-A071-A645-88CD-C0A3DCCFF169}"/>
              </a:ext>
            </a:extLst>
          </p:cNvPr>
          <p:cNvPicPr>
            <a:picLocks noChangeAspect="1"/>
          </p:cNvPicPr>
          <p:nvPr/>
        </p:nvPicPr>
        <p:blipFill>
          <a:blip r:embed="rId2"/>
          <a:stretch>
            <a:fillRect/>
          </a:stretch>
        </p:blipFill>
        <p:spPr>
          <a:xfrm>
            <a:off x="2350360" y="2410208"/>
            <a:ext cx="7086600" cy="4267200"/>
          </a:xfrm>
          <a:prstGeom prst="rect">
            <a:avLst/>
          </a:prstGeom>
        </p:spPr>
      </p:pic>
    </p:spTree>
    <p:extLst>
      <p:ext uri="{BB962C8B-B14F-4D97-AF65-F5344CB8AC3E}">
        <p14:creationId xmlns:p14="http://schemas.microsoft.com/office/powerpoint/2010/main" val="18102795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questions</a:t>
            </a:r>
          </a:p>
        </p:txBody>
      </p:sp>
      <p:sp>
        <p:nvSpPr>
          <p:cNvPr id="3" name="Content Placeholder 2"/>
          <p:cNvSpPr>
            <a:spLocks noGrp="1"/>
          </p:cNvSpPr>
          <p:nvPr>
            <p:ph idx="1"/>
          </p:nvPr>
        </p:nvSpPr>
        <p:spPr>
          <a:xfrm>
            <a:off x="833414" y="1177758"/>
            <a:ext cx="10868255" cy="2095529"/>
          </a:xfrm>
        </p:spPr>
        <p:txBody>
          <a:bodyPr/>
          <a:lstStyle/>
          <a:p>
            <a:pPr marL="457200" indent="-457200">
              <a:spcAft>
                <a:spcPts val="1800"/>
              </a:spcAft>
              <a:buFont typeface="+mj-lt"/>
              <a:buAutoNum type="arabicPeriod"/>
            </a:pPr>
            <a:r>
              <a:rPr lang="en-US" sz="2400" dirty="0"/>
              <a:t>Write down the complete model. Break this down into the model to predict log-odds of heart disease based </a:t>
            </a:r>
            <a:r>
              <a:rPr lang="en-US" sz="2400" dirty="0" err="1"/>
              <a:t>MaxHR</a:t>
            </a:r>
            <a:r>
              <a:rPr lang="en-US" sz="2400" dirty="0"/>
              <a:t> for women and the same model for men.  How is this different from the previous model (without interaction)?</a:t>
            </a:r>
          </a:p>
          <a:p>
            <a:pPr marL="457200" indent="-457200">
              <a:spcAft>
                <a:spcPts val="1800"/>
              </a:spcAft>
              <a:buFont typeface="+mj-lt"/>
              <a:buAutoNum type="arabicPeriod"/>
            </a:pPr>
            <a:r>
              <a:rPr lang="en-US" sz="2400" dirty="0"/>
              <a:t>Estimate the odds ratio of heart disease comparing men to women with </a:t>
            </a:r>
            <a:r>
              <a:rPr lang="en-US" sz="2400" dirty="0" err="1"/>
              <a:t>MaxHR</a:t>
            </a:r>
            <a:r>
              <a:rPr lang="en-US" sz="2400" dirty="0"/>
              <a:t> = 200.</a:t>
            </a:r>
          </a:p>
          <a:p>
            <a:pPr marL="457200" indent="-457200">
              <a:spcAft>
                <a:spcPts val="1800"/>
              </a:spcAft>
              <a:buFont typeface="+mj-lt"/>
              <a:buAutoNum type="arabicPeriod"/>
            </a:pPr>
            <a:r>
              <a:rPr lang="en-US" sz="2400" dirty="0"/>
              <a:t>Is there any evidence of multicollinearity in this model?</a:t>
            </a:r>
          </a:p>
          <a:p>
            <a:pPr marL="457200" indent="-457200">
              <a:spcAft>
                <a:spcPts val="1800"/>
              </a:spcAft>
              <a:buFont typeface="+mj-lt"/>
              <a:buAutoNum type="arabicPeriod"/>
            </a:pPr>
            <a:r>
              <a:rPr lang="en-US" sz="2400" dirty="0"/>
              <a:t>Is there any confounding in this problem?</a:t>
            </a:r>
          </a:p>
        </p:txBody>
      </p:sp>
    </p:spTree>
    <p:extLst>
      <p:ext uri="{BB962C8B-B14F-4D97-AF65-F5344CB8AC3E}">
        <p14:creationId xmlns:p14="http://schemas.microsoft.com/office/powerpoint/2010/main" val="140050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Boundaries</a:t>
            </a:r>
          </a:p>
        </p:txBody>
      </p:sp>
    </p:spTree>
    <p:extLst>
      <p:ext uri="{BB962C8B-B14F-4D97-AF65-F5344CB8AC3E}">
        <p14:creationId xmlns:p14="http://schemas.microsoft.com/office/powerpoint/2010/main" val="12161000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boundaries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Recall that we could attempt to purely classify each observation based on whether the estimated </a:t>
                </a:r>
                <a14:m>
                  <m:oMath xmlns:m="http://schemas.openxmlformats.org/officeDocument/2006/math">
                    <m:r>
                      <a:rPr lang="en-US" sz="2400" b="0" i="1" smtClean="0">
                        <a:latin typeface="Cambria Math" charset="0"/>
                      </a:rPr>
                      <m:t>𝑃</m:t>
                    </m:r>
                    <m:r>
                      <a:rPr lang="en-US" sz="2400" b="0" i="1" smtClean="0">
                        <a:latin typeface="Cambria Math" charset="0"/>
                      </a:rPr>
                      <m:t>(</m:t>
                    </m:r>
                    <m:r>
                      <a:rPr lang="en-US" sz="2400" b="0" i="1" smtClean="0">
                        <a:latin typeface="Cambria Math" charset="0"/>
                      </a:rPr>
                      <m:t>𝑌</m:t>
                    </m:r>
                    <m:r>
                      <a:rPr lang="en-US" sz="2400" b="0" i="1" smtClean="0">
                        <a:latin typeface="Cambria Math" charset="0"/>
                      </a:rPr>
                      <m:t>=1)</m:t>
                    </m:r>
                  </m:oMath>
                </a14:m>
                <a:r>
                  <a:rPr lang="en-US" sz="2400" dirty="0"/>
                  <a:t> from the model was greater than 0.5.</a:t>
                </a:r>
              </a:p>
              <a:p>
                <a:pPr>
                  <a:spcAft>
                    <a:spcPts val="1800"/>
                  </a:spcAft>
                </a:pPr>
                <a:r>
                  <a:rPr lang="en-US" sz="2400" dirty="0"/>
                  <a:t>When dealing with ‘well-separated’ data, logistic regression can work well in performing classification.</a:t>
                </a:r>
              </a:p>
              <a:p>
                <a:pPr>
                  <a:spcAft>
                    <a:spcPts val="1800"/>
                  </a:spcAft>
                </a:pPr>
                <a:r>
                  <a:rPr lang="en-US" sz="2400" dirty="0"/>
                  <a:t>We saw a 2-D plot last time which had two predictors, </a:t>
                </a:r>
                <a14:m>
                  <m:oMath xmlns:m="http://schemas.openxmlformats.org/officeDocument/2006/math">
                    <m:sSub>
                      <m:sSubPr>
                        <m:ctrlPr>
                          <a:rPr lang="en-US" sz="2400" i="1" smtClean="0">
                            <a:latin typeface="Cambria Math"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b="0" i="1" smtClean="0">
                            <a:latin typeface="Cambria Math" charset="0"/>
                          </a:rPr>
                        </m:ctrlPr>
                      </m:sSubPr>
                      <m:e>
                        <m:r>
                          <a:rPr lang="en-US" sz="2400" b="0" i="1" smtClean="0">
                            <a:latin typeface="Cambria Math" charset="0"/>
                          </a:rPr>
                          <m:t>𝑋</m:t>
                        </m:r>
                      </m:e>
                      <m:sub>
                        <m:r>
                          <a:rPr lang="en-US" sz="2400" b="0" i="1" smtClean="0">
                            <a:latin typeface="Cambria Math" charset="0"/>
                          </a:rPr>
                          <m:t>2</m:t>
                        </m:r>
                      </m:sub>
                    </m:sSub>
                  </m:oMath>
                </a14:m>
                <a:r>
                  <a:rPr lang="en-US" sz="2400" dirty="0"/>
                  <a:t> and depicted the classes as different colors. A similar one is shown on the next slide.</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59" b="-60519"/>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1772" y="4185633"/>
            <a:ext cx="4247601" cy="2540218"/>
          </a:xfrm>
          <a:prstGeom prst="rect">
            <a:avLst/>
          </a:prstGeom>
        </p:spPr>
      </p:pic>
    </p:spTree>
    <p:extLst>
      <p:ext uri="{BB962C8B-B14F-4D97-AF65-F5344CB8AC3E}">
        <p14:creationId xmlns:p14="http://schemas.microsoft.com/office/powerpoint/2010/main" val="39651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Classification in Logistic Regression: an Example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76385" y="983807"/>
            <a:ext cx="5262307" cy="5310323"/>
          </a:xfrm>
        </p:spPr>
      </p:pic>
    </p:spTree>
    <p:extLst>
      <p:ext uri="{BB962C8B-B14F-4D97-AF65-F5344CB8AC3E}">
        <p14:creationId xmlns:p14="http://schemas.microsoft.com/office/powerpoint/2010/main" val="11565321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Classification in Logistic Regression: an Example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200"/>
                  </a:spcAft>
                </a:pPr>
                <a:r>
                  <a:rPr lang="en-US" sz="2400" dirty="0"/>
                  <a:t>Would a logistic regression model perform well in classifying the observations in this example? </a:t>
                </a:r>
              </a:p>
              <a:p>
                <a:pPr>
                  <a:spcAft>
                    <a:spcPts val="1200"/>
                  </a:spcAft>
                </a:pPr>
                <a:r>
                  <a:rPr lang="en-US" sz="2400" dirty="0"/>
                  <a:t>What would be a good logistic regression model to classify these points? </a:t>
                </a:r>
              </a:p>
              <a:p>
                <a:pPr>
                  <a:spcAft>
                    <a:spcPts val="1200"/>
                  </a:spcAft>
                </a:pPr>
                <a:r>
                  <a:rPr lang="en-US" sz="2400" dirty="0"/>
                  <a:t>Based on these predictors, two separate logistic regression model were considered that were based on different ordered polynomials of </a:t>
                </a:r>
                <a14:m>
                  <m:oMath xmlns:m="http://schemas.openxmlformats.org/officeDocument/2006/math">
                    <m:sSub>
                      <m:sSubPr>
                        <m:ctrlPr>
                          <a:rPr lang="en-US" sz="2400" i="1">
                            <a:latin typeface="Cambria Math" charset="0"/>
                          </a:rPr>
                        </m:ctrlPr>
                      </m:sSubPr>
                      <m:e>
                        <m:r>
                          <a:rPr lang="en-US" sz="2400" i="1">
                            <a:latin typeface="Cambria Math" charset="0"/>
                          </a:rPr>
                          <m:t>𝑋</m:t>
                        </m:r>
                      </m:e>
                      <m:sub>
                        <m:r>
                          <a:rPr lang="en-US" sz="2400" i="1">
                            <a:latin typeface="Cambria Math" charset="0"/>
                          </a:rPr>
                          <m:t>1</m:t>
                        </m:r>
                      </m:sub>
                    </m:sSub>
                    <m:r>
                      <a:rPr lang="en-US" sz="2400" i="1">
                        <a:latin typeface="Cambria Math" charset="0"/>
                      </a:rPr>
                      <m:t>,</m:t>
                    </m:r>
                    <m:sSub>
                      <m:sSubPr>
                        <m:ctrlPr>
                          <a:rPr lang="en-US" sz="2400" i="1">
                            <a:latin typeface="Cambria Math" charset="0"/>
                          </a:rPr>
                        </m:ctrlPr>
                      </m:sSubPr>
                      <m:e>
                        <m:r>
                          <a:rPr lang="en-US" sz="2400" i="1">
                            <a:latin typeface="Cambria Math" charset="0"/>
                          </a:rPr>
                          <m:t>𝑋</m:t>
                        </m:r>
                      </m:e>
                      <m:sub>
                        <m:r>
                          <a:rPr lang="en-US" sz="2400" i="1">
                            <a:latin typeface="Cambria Math" charset="0"/>
                          </a:rPr>
                          <m:t>2</m:t>
                        </m:r>
                      </m:sub>
                    </m:sSub>
                  </m:oMath>
                </a14:m>
                <a:r>
                  <a:rPr lang="en-US" sz="2400" dirty="0"/>
                  <a:t> and their interactions.  The ‘circles’ represent the boundary for classification.</a:t>
                </a:r>
              </a:p>
              <a:p>
                <a:pPr>
                  <a:spcAft>
                    <a:spcPts val="1200"/>
                  </a:spcAft>
                </a:pPr>
                <a:r>
                  <a:rPr lang="en-US" sz="2400" dirty="0"/>
                  <a:t>How can the classification boundary be calculated for a logistic regression?</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860" t="-2395" b="-64072"/>
                </a:stretch>
              </a:blipFill>
            </p:spPr>
            <p:txBody>
              <a:bodyPr/>
              <a:lstStyle/>
              <a:p>
                <a:r>
                  <a:rPr lang="en-US">
                    <a:noFill/>
                  </a:rPr>
                  <a:t> </a:t>
                </a:r>
              </a:p>
            </p:txBody>
          </p:sp>
        </mc:Fallback>
      </mc:AlternateContent>
    </p:spTree>
    <p:extLst>
      <p:ext uri="{BB962C8B-B14F-4D97-AF65-F5344CB8AC3E}">
        <p14:creationId xmlns:p14="http://schemas.microsoft.com/office/powerpoint/2010/main" val="7617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2D Classification in Logistic Regression: an Example</a:t>
            </a:r>
          </a:p>
        </p:txBody>
      </p:sp>
      <p:sp>
        <p:nvSpPr>
          <p:cNvPr id="3" name="Content Placeholder 2"/>
          <p:cNvSpPr>
            <a:spLocks noGrp="1"/>
          </p:cNvSpPr>
          <p:nvPr>
            <p:ph idx="1"/>
          </p:nvPr>
        </p:nvSpPr>
        <p:spPr/>
        <p:txBody>
          <a:bodyPr/>
          <a:lstStyle/>
          <a:p>
            <a:pPr>
              <a:spcAft>
                <a:spcPts val="1200"/>
              </a:spcAft>
            </a:pPr>
            <a:r>
              <a:rPr lang="en-US" sz="2400" dirty="0"/>
              <a:t>In the previous plot, which classification boundary performs better?  How can you tell?  How would you make this determination in an actual data example? </a:t>
            </a:r>
          </a:p>
          <a:p>
            <a:pPr>
              <a:spcAft>
                <a:spcPts val="1200"/>
              </a:spcAft>
            </a:pPr>
            <a:r>
              <a:rPr lang="en-US" sz="2400" dirty="0"/>
              <a:t>We could determine the misclassification rates in left out validation or test set(s)</a:t>
            </a: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7590" y="3012454"/>
            <a:ext cx="3098657" cy="3126931"/>
          </a:xfrm>
          <a:prstGeom prst="rect">
            <a:avLst/>
          </a:prstGeom>
          <a:ln>
            <a:noFill/>
          </a:ln>
        </p:spPr>
      </p:pic>
    </p:spTree>
    <p:extLst>
      <p:ext uri="{BB962C8B-B14F-4D97-AF65-F5344CB8AC3E}">
        <p14:creationId xmlns:p14="http://schemas.microsoft.com/office/powerpoint/2010/main" val="179825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a:t>
            </a:r>
            <a:br>
              <a:rPr lang="en-US" dirty="0"/>
            </a:br>
            <a:endParaRPr lang="en-US" dirty="0"/>
          </a:p>
        </p:txBody>
      </p:sp>
    </p:spTree>
    <p:extLst>
      <p:ext uri="{BB962C8B-B14F-4D97-AF65-F5344CB8AC3E}">
        <p14:creationId xmlns:p14="http://schemas.microsoft.com/office/powerpoint/2010/main" val="38193233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Linear Regression</a:t>
            </a:r>
          </a:p>
        </p:txBody>
      </p:sp>
      <p:sp>
        <p:nvSpPr>
          <p:cNvPr id="3" name="Content Placeholder 2"/>
          <p:cNvSpPr>
            <a:spLocks noGrp="1"/>
          </p:cNvSpPr>
          <p:nvPr>
            <p:ph idx="1"/>
          </p:nvPr>
        </p:nvSpPr>
        <p:spPr>
          <a:xfrm>
            <a:off x="833415" y="1177758"/>
            <a:ext cx="10327008" cy="4821260"/>
          </a:xfrm>
        </p:spPr>
        <p:txBody>
          <a:bodyPr/>
          <a:lstStyle/>
          <a:p>
            <a:r>
              <a:rPr lang="en-US" sz="2400" dirty="0"/>
              <a:t>Based on the Likelihood framework, a loss function can be determined based on the likelihood function. </a:t>
            </a:r>
          </a:p>
          <a:p>
            <a:endParaRPr lang="en-US" sz="1200" dirty="0"/>
          </a:p>
          <a:p>
            <a:r>
              <a:rPr lang="en-US" sz="2400" dirty="0"/>
              <a:t>We saw in linear regression that maximizing the log-likelihood is equivalent to minimizing the sum of squares error: </a:t>
            </a:r>
            <a:endParaRPr lang="en-US" sz="2400" dirty="0">
              <a:effectLst/>
            </a:endParaRPr>
          </a:p>
          <a:p>
            <a:endParaRPr lang="en-US" sz="2400" dirty="0">
              <a:effectLst/>
            </a:endParaRPr>
          </a:p>
          <a:p>
            <a:endParaRPr lang="en-US" sz="2400" dirty="0"/>
          </a:p>
          <a:p>
            <a:r>
              <a:rPr lang="en-US" sz="2400" dirty="0"/>
              <a:t>And a regularization approach was to add a penalty factor to this equation. Which for Ridge Regression becomes: </a:t>
            </a:r>
          </a:p>
          <a:p>
            <a:endParaRPr lang="en-US" sz="2400" dirty="0"/>
          </a:p>
          <a:p>
            <a:endParaRPr lang="en-US" sz="2400" dirty="0"/>
          </a:p>
          <a:p>
            <a:r>
              <a:rPr lang="en-US" sz="2400" dirty="0"/>
              <a:t>This penalty </a:t>
            </a:r>
            <a:r>
              <a:rPr lang="en-US" sz="2400" i="1" dirty="0"/>
              <a:t>shrinks </a:t>
            </a:r>
            <a:r>
              <a:rPr lang="en-US" sz="2400" dirty="0"/>
              <a:t>the estimates towards zero, and has the analogue of using a Normal prior in the Bayesian paradigm. </a:t>
            </a:r>
          </a:p>
          <a:p>
            <a:r>
              <a:rPr lang="en-US" sz="2400" dirty="0"/>
              <a:t> </a:t>
            </a:r>
          </a:p>
          <a:p>
            <a:endParaRPr lang="en-US" sz="2400" dirty="0"/>
          </a:p>
          <a:p>
            <a:endParaRPr lang="en-US" sz="2400" dirty="0">
              <a:effectLst/>
            </a:endParaRPr>
          </a:p>
        </p:txBody>
      </p:sp>
      <p:pic>
        <p:nvPicPr>
          <p:cNvPr id="6" name="Picture 5">
            <a:extLst>
              <a:ext uri="{FF2B5EF4-FFF2-40B4-BE49-F238E27FC236}">
                <a16:creationId xmlns:a16="http://schemas.microsoft.com/office/drawing/2014/main" xmlns="" id="{F19E7836-5DEF-2346-82BF-9947A0CFD3DD}"/>
              </a:ext>
            </a:extLst>
          </p:cNvPr>
          <p:cNvPicPr>
            <a:picLocks noChangeAspect="1"/>
          </p:cNvPicPr>
          <p:nvPr/>
        </p:nvPicPr>
        <p:blipFill>
          <a:blip r:embed="rId2"/>
          <a:stretch>
            <a:fillRect/>
          </a:stretch>
        </p:blipFill>
        <p:spPr>
          <a:xfrm>
            <a:off x="971961" y="2991995"/>
            <a:ext cx="9543640" cy="971508"/>
          </a:xfrm>
          <a:prstGeom prst="rect">
            <a:avLst/>
          </a:prstGeom>
        </p:spPr>
      </p:pic>
      <p:pic>
        <p:nvPicPr>
          <p:cNvPr id="7" name="Picture 6">
            <a:extLst>
              <a:ext uri="{FF2B5EF4-FFF2-40B4-BE49-F238E27FC236}">
                <a16:creationId xmlns:a16="http://schemas.microsoft.com/office/drawing/2014/main" xmlns="" id="{8FF5DE59-4AC6-8946-A385-D033B1EB2575}"/>
              </a:ext>
            </a:extLst>
          </p:cNvPr>
          <p:cNvPicPr>
            <a:picLocks noChangeAspect="1"/>
          </p:cNvPicPr>
          <p:nvPr/>
        </p:nvPicPr>
        <p:blipFill>
          <a:blip r:embed="rId3"/>
          <a:stretch>
            <a:fillRect/>
          </a:stretch>
        </p:blipFill>
        <p:spPr>
          <a:xfrm>
            <a:off x="2951018" y="4706554"/>
            <a:ext cx="5216058" cy="1010611"/>
          </a:xfrm>
          <a:prstGeom prst="rect">
            <a:avLst/>
          </a:prstGeom>
        </p:spPr>
      </p:pic>
    </p:spTree>
    <p:extLst>
      <p:ext uri="{BB962C8B-B14F-4D97-AF65-F5344CB8AC3E}">
        <p14:creationId xmlns:p14="http://schemas.microsoft.com/office/powerpoint/2010/main" val="420887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Tree>
    <p:extLst>
      <p:ext uri="{BB962C8B-B14F-4D97-AF65-F5344CB8AC3E}">
        <p14:creationId xmlns:p14="http://schemas.microsoft.com/office/powerpoint/2010/main" val="4017930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Loss Function in Logistic Regression</a:t>
            </a:r>
          </a:p>
        </p:txBody>
      </p:sp>
      <p:sp>
        <p:nvSpPr>
          <p:cNvPr id="3" name="Content Placeholder 2"/>
          <p:cNvSpPr>
            <a:spLocks noGrp="1"/>
          </p:cNvSpPr>
          <p:nvPr>
            <p:ph idx="1"/>
          </p:nvPr>
        </p:nvSpPr>
        <p:spPr>
          <a:xfrm>
            <a:off x="833415" y="1177758"/>
            <a:ext cx="10327008" cy="4821260"/>
          </a:xfrm>
        </p:spPr>
        <p:txBody>
          <a:bodyPr/>
          <a:lstStyle/>
          <a:p>
            <a:r>
              <a:rPr lang="en-US" sz="2400" dirty="0"/>
              <a:t>A similar approach can be used in logistic regression. Here, maximizing the log-likelihood is equivalent to minimizing the following loss function: </a:t>
            </a:r>
          </a:p>
          <a:p>
            <a:endParaRPr lang="en-US" sz="2400" dirty="0"/>
          </a:p>
          <a:p>
            <a:endParaRPr lang="en-US" sz="2400" dirty="0"/>
          </a:p>
          <a:p>
            <a:endParaRPr lang="en-US" sz="2400" dirty="0"/>
          </a:p>
          <a:p>
            <a:endParaRPr lang="en-US" sz="2400" dirty="0"/>
          </a:p>
          <a:p>
            <a:r>
              <a:rPr lang="en-US" sz="2400" dirty="0"/>
              <a:t>where</a:t>
            </a:r>
          </a:p>
          <a:p>
            <a:endParaRPr lang="en-US" sz="2400" dirty="0"/>
          </a:p>
          <a:p>
            <a:r>
              <a:rPr lang="en-US" sz="2400" dirty="0"/>
              <a:t>Why is this a good loss function to minimize? Where does this come from? </a:t>
            </a:r>
          </a:p>
          <a:p>
            <a:endParaRPr lang="en-US" sz="2400" dirty="0"/>
          </a:p>
          <a:p>
            <a:r>
              <a:rPr lang="en-US" sz="2400" dirty="0"/>
              <a:t>The log-likelihood for independent </a:t>
            </a:r>
            <a:r>
              <a:rPr lang="en-US" sz="2400" i="1" dirty="0"/>
              <a:t>Y</a:t>
            </a:r>
            <a:r>
              <a:rPr lang="en-US" sz="2400" i="1" baseline="-25000" dirty="0"/>
              <a:t>i</a:t>
            </a:r>
            <a:r>
              <a:rPr lang="en-US" sz="2400" dirty="0"/>
              <a:t> ∼ Bern(</a:t>
            </a:r>
            <a:r>
              <a:rPr lang="en-US" sz="2400" i="1" dirty="0"/>
              <a:t>p</a:t>
            </a:r>
            <a:r>
              <a:rPr lang="en-US" sz="2400" i="1" baseline="-25000" dirty="0"/>
              <a:t>i</a:t>
            </a:r>
            <a:r>
              <a:rPr lang="en-US" sz="2400" dirty="0"/>
              <a:t>).</a:t>
            </a:r>
          </a:p>
          <a:p>
            <a:endParaRPr lang="en-US" sz="2400" dirty="0"/>
          </a:p>
          <a:p>
            <a:endParaRPr lang="en-US" sz="2400" dirty="0"/>
          </a:p>
        </p:txBody>
      </p:sp>
      <p:sp>
        <p:nvSpPr>
          <p:cNvPr id="5" name="Rectangle 3">
            <a:extLst>
              <a:ext uri="{FF2B5EF4-FFF2-40B4-BE49-F238E27FC236}">
                <a16:creationId xmlns:a16="http://schemas.microsoft.com/office/drawing/2014/main" xmlns=""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Picture 7">
            <a:extLst>
              <a:ext uri="{FF2B5EF4-FFF2-40B4-BE49-F238E27FC236}">
                <a16:creationId xmlns:a16="http://schemas.microsoft.com/office/drawing/2014/main" xmlns="" id="{72FE2AC4-FB23-0640-A473-FF6E86EE144A}"/>
              </a:ext>
            </a:extLst>
          </p:cNvPr>
          <p:cNvPicPr>
            <a:picLocks noChangeAspect="1"/>
          </p:cNvPicPr>
          <p:nvPr/>
        </p:nvPicPr>
        <p:blipFill>
          <a:blip r:embed="rId2"/>
          <a:stretch>
            <a:fillRect/>
          </a:stretch>
        </p:blipFill>
        <p:spPr>
          <a:xfrm>
            <a:off x="2452254" y="2015849"/>
            <a:ext cx="7068705" cy="1163972"/>
          </a:xfrm>
          <a:prstGeom prst="rect">
            <a:avLst/>
          </a:prstGeom>
        </p:spPr>
      </p:pic>
      <p:pic>
        <p:nvPicPr>
          <p:cNvPr id="9" name="Picture 8">
            <a:extLst>
              <a:ext uri="{FF2B5EF4-FFF2-40B4-BE49-F238E27FC236}">
                <a16:creationId xmlns:a16="http://schemas.microsoft.com/office/drawing/2014/main" xmlns="" id="{EDC0AB52-E45D-AD41-A9E5-8E1D89BB4866}"/>
              </a:ext>
            </a:extLst>
          </p:cNvPr>
          <p:cNvPicPr>
            <a:picLocks noChangeAspect="1"/>
          </p:cNvPicPr>
          <p:nvPr/>
        </p:nvPicPr>
        <p:blipFill>
          <a:blip r:embed="rId3"/>
          <a:stretch>
            <a:fillRect/>
          </a:stretch>
        </p:blipFill>
        <p:spPr>
          <a:xfrm>
            <a:off x="1831108" y="3499018"/>
            <a:ext cx="3946237" cy="849190"/>
          </a:xfrm>
          <a:prstGeom prst="rect">
            <a:avLst/>
          </a:prstGeom>
        </p:spPr>
      </p:pic>
    </p:spTree>
    <p:extLst>
      <p:ext uri="{BB962C8B-B14F-4D97-AF65-F5344CB8AC3E}">
        <p14:creationId xmlns:p14="http://schemas.microsoft.com/office/powerpoint/2010/main" val="32642141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665018" y="1177758"/>
                <a:ext cx="10695709" cy="4821260"/>
              </a:xfrm>
            </p:spPr>
            <p:txBody>
              <a:bodyPr/>
              <a:lstStyle/>
              <a:p>
                <a:r>
                  <a:rPr lang="en-US" sz="2400" dirty="0"/>
                  <a:t>A penalty factor can then be added to this loss function and results in a new loss function that penalizes large values of the parameters: </a:t>
                </a:r>
              </a:p>
              <a:p>
                <a:endParaRPr lang="en-US" sz="2400" dirty="0"/>
              </a:p>
              <a:p>
                <a:endParaRPr lang="en-US" sz="2400" dirty="0"/>
              </a:p>
              <a:p>
                <a:endParaRPr lang="en-US" sz="2400" dirty="0"/>
              </a:p>
              <a:p>
                <a:r>
                  <a:rPr lang="en-US" sz="2400" dirty="0"/>
                  <a:t>The result is just like in linear regression: shrinkage towards  zero of the parameters. </a:t>
                </a:r>
              </a:p>
              <a:p>
                <a:endParaRPr lang="en-US" sz="2400" dirty="0"/>
              </a:p>
              <a:p>
                <a:r>
                  <a:rPr lang="en-US" sz="2400" dirty="0"/>
                  <a:t>In practice, the intercept is usually not part of the penalty factor, and is thus not shrunk towards zero. </a:t>
                </a:r>
              </a:p>
              <a:p>
                <a:endParaRPr lang="en-US" sz="2400" dirty="0"/>
              </a:p>
              <a:p>
                <a:r>
                  <a:rPr lang="en-US" sz="2400" dirty="0"/>
                  <a:t>Note: the  </a:t>
                </a:r>
                <a:r>
                  <a:rPr lang="en-US" sz="2400" dirty="0" err="1">
                    <a:latin typeface="Courier" charset="0"/>
                    <a:ea typeface="Courier" charset="0"/>
                    <a:cs typeface="Courier" charset="0"/>
                  </a:rPr>
                  <a:t>sklearn</a:t>
                </a:r>
                <a:r>
                  <a:rPr lang="en-US" sz="2400" dirty="0"/>
                  <a:t>  package uses a different tuning parameter: instead of </a:t>
                </a:r>
                <a14:m>
                  <m:oMath xmlns:m="http://schemas.openxmlformats.org/officeDocument/2006/math">
                    <m:r>
                      <a:rPr lang="en-US" sz="2400" i="1" smtClean="0">
                        <a:latin typeface="Cambria Math" panose="02040503050406030204" pitchFamily="18" charset="0"/>
                        <a:ea typeface="Cambria Math" panose="02040503050406030204" pitchFamily="18" charset="0"/>
                      </a:rPr>
                      <m:t>𝜆</m:t>
                    </m:r>
                  </m:oMath>
                </a14:m>
                <a:r>
                  <a:rPr lang="el-GR" sz="2400" dirty="0"/>
                  <a:t> </a:t>
                </a:r>
                <a:r>
                  <a:rPr lang="en-US" sz="2400" dirty="0"/>
                  <a:t>they use a constant that is essentially C = 1/</a:t>
                </a:r>
                <a14:m>
                  <m:oMath xmlns:m="http://schemas.openxmlformats.org/officeDocument/2006/math">
                    <m:r>
                      <a:rPr lang="en-US" sz="2400" i="1">
                        <a:latin typeface="Cambria Math" panose="02040503050406030204" pitchFamily="18" charset="0"/>
                        <a:ea typeface="Cambria Math" panose="02040503050406030204" pitchFamily="18" charset="0"/>
                      </a:rPr>
                      <m:t>𝜆</m:t>
                    </m:r>
                  </m:oMath>
                </a14:m>
                <a:r>
                  <a:rPr lang="en-US" sz="2400" dirty="0"/>
                  <a:t>.</a:t>
                </a:r>
                <a:endParaRPr lang="el-GR"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665018" y="1177758"/>
                <a:ext cx="10695709" cy="4821260"/>
              </a:xfrm>
              <a:blipFill>
                <a:blip r:embed="rId2"/>
                <a:stretch>
                  <a:fillRect l="-829" t="-1053" b="-7895"/>
                </a:stretch>
              </a:blipFill>
            </p:spPr>
            <p:txBody>
              <a:bodyPr/>
              <a:lstStyle/>
              <a:p>
                <a:r>
                  <a:rPr lang="en-US">
                    <a:noFill/>
                  </a:rPr>
                  <a:t> </a:t>
                </a:r>
              </a:p>
            </p:txBody>
          </p:sp>
        </mc:Fallback>
      </mc:AlternateContent>
      <p:sp>
        <p:nvSpPr>
          <p:cNvPr id="5" name="Rectangle 3">
            <a:extLst>
              <a:ext uri="{FF2B5EF4-FFF2-40B4-BE49-F238E27FC236}">
                <a16:creationId xmlns:a16="http://schemas.microsoft.com/office/drawing/2014/main" xmlns=""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xmlns="" id="{80321997-B2CD-5943-8C97-29654843206B}"/>
              </a:ext>
            </a:extLst>
          </p:cNvPr>
          <p:cNvPicPr>
            <a:picLocks noChangeAspect="1"/>
          </p:cNvPicPr>
          <p:nvPr/>
        </p:nvPicPr>
        <p:blipFill>
          <a:blip r:embed="rId3"/>
          <a:stretch>
            <a:fillRect/>
          </a:stretch>
        </p:blipFill>
        <p:spPr>
          <a:xfrm>
            <a:off x="1949450" y="2145146"/>
            <a:ext cx="8293100" cy="1016000"/>
          </a:xfrm>
          <a:prstGeom prst="rect">
            <a:avLst/>
          </a:prstGeom>
        </p:spPr>
      </p:pic>
    </p:spTree>
    <p:extLst>
      <p:ext uri="{BB962C8B-B14F-4D97-AF65-F5344CB8AC3E}">
        <p14:creationId xmlns:p14="http://schemas.microsoft.com/office/powerpoint/2010/main" val="12493705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 an Example</a:t>
            </a:r>
          </a:p>
        </p:txBody>
      </p:sp>
      <p:sp>
        <p:nvSpPr>
          <p:cNvPr id="3" name="Content Placeholder 2"/>
          <p:cNvSpPr>
            <a:spLocks noGrp="1"/>
          </p:cNvSpPr>
          <p:nvPr>
            <p:ph idx="1"/>
          </p:nvPr>
        </p:nvSpPr>
        <p:spPr>
          <a:xfrm>
            <a:off x="833415" y="1177758"/>
            <a:ext cx="10327008" cy="4821260"/>
          </a:xfrm>
        </p:spPr>
        <p:txBody>
          <a:bodyPr/>
          <a:lstStyle/>
          <a:p>
            <a:r>
              <a:rPr lang="en-US" dirty="0"/>
              <a:t>Let’s see how this plays out in an example in logistic regression. </a:t>
            </a:r>
          </a:p>
          <a:p>
            <a:endParaRPr lang="en-US" dirty="0"/>
          </a:p>
          <a:p>
            <a:endParaRPr lang="en-US" dirty="0"/>
          </a:p>
          <a:p>
            <a:endParaRPr lang="en-US" dirty="0"/>
          </a:p>
        </p:txBody>
      </p:sp>
      <p:sp>
        <p:nvSpPr>
          <p:cNvPr id="5" name="Rectangle 3">
            <a:extLst>
              <a:ext uri="{FF2B5EF4-FFF2-40B4-BE49-F238E27FC236}">
                <a16:creationId xmlns:a16="http://schemas.microsoft.com/office/drawing/2014/main" xmlns=""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2155B41D-1777-CF4C-BFC9-7157463FAA3C}"/>
              </a:ext>
            </a:extLst>
          </p:cNvPr>
          <p:cNvPicPr>
            <a:picLocks noChangeAspect="1"/>
          </p:cNvPicPr>
          <p:nvPr/>
        </p:nvPicPr>
        <p:blipFill>
          <a:blip r:embed="rId2"/>
          <a:stretch>
            <a:fillRect/>
          </a:stretch>
        </p:blipFill>
        <p:spPr>
          <a:xfrm>
            <a:off x="2320269" y="1709869"/>
            <a:ext cx="7353300" cy="4483100"/>
          </a:xfrm>
          <a:prstGeom prst="rect">
            <a:avLst/>
          </a:prstGeom>
        </p:spPr>
      </p:pic>
    </p:spTree>
    <p:extLst>
      <p:ext uri="{BB962C8B-B14F-4D97-AF65-F5344CB8AC3E}">
        <p14:creationId xmlns:p14="http://schemas.microsoft.com/office/powerpoint/2010/main" val="37637795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Regularization in Logistic Regression: an Example</a:t>
            </a:r>
          </a:p>
        </p:txBody>
      </p:sp>
      <p:sp>
        <p:nvSpPr>
          <p:cNvPr id="3" name="Content Placeholder 2"/>
          <p:cNvSpPr>
            <a:spLocks noGrp="1"/>
          </p:cNvSpPr>
          <p:nvPr>
            <p:ph idx="1"/>
          </p:nvPr>
        </p:nvSpPr>
        <p:spPr>
          <a:xfrm>
            <a:off x="833415" y="1177758"/>
            <a:ext cx="10327008" cy="4821260"/>
          </a:xfrm>
        </p:spPr>
        <p:txBody>
          <a:bodyPr/>
          <a:lstStyle/>
          <a:p>
            <a:r>
              <a:rPr lang="en-US" dirty="0"/>
              <a:t>Let’s see how this plays out in an example in logistic regression. </a:t>
            </a:r>
          </a:p>
          <a:p>
            <a:endParaRPr lang="en-US" dirty="0"/>
          </a:p>
          <a:p>
            <a:endParaRPr lang="en-US" dirty="0"/>
          </a:p>
          <a:p>
            <a:endParaRPr lang="en-US" dirty="0"/>
          </a:p>
        </p:txBody>
      </p:sp>
      <p:sp>
        <p:nvSpPr>
          <p:cNvPr id="5" name="Rectangle 3">
            <a:extLst>
              <a:ext uri="{FF2B5EF4-FFF2-40B4-BE49-F238E27FC236}">
                <a16:creationId xmlns:a16="http://schemas.microsoft.com/office/drawing/2014/main" xmlns=""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xmlns="" id="{4562405F-D394-3B49-89B7-5F181E68BCBF}"/>
              </a:ext>
            </a:extLst>
          </p:cNvPr>
          <p:cNvPicPr>
            <a:picLocks noChangeAspect="1"/>
          </p:cNvPicPr>
          <p:nvPr/>
        </p:nvPicPr>
        <p:blipFill>
          <a:blip r:embed="rId2"/>
          <a:stretch>
            <a:fillRect/>
          </a:stretch>
        </p:blipFill>
        <p:spPr>
          <a:xfrm>
            <a:off x="3365500" y="1869209"/>
            <a:ext cx="5461000" cy="3784600"/>
          </a:xfrm>
          <a:prstGeom prst="rect">
            <a:avLst/>
          </a:prstGeom>
        </p:spPr>
      </p:pic>
    </p:spTree>
    <p:extLst>
      <p:ext uri="{BB962C8B-B14F-4D97-AF65-F5344CB8AC3E}">
        <p14:creationId xmlns:p14="http://schemas.microsoft.com/office/powerpoint/2010/main" val="12026839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the Regularization Parameter</a:t>
            </a:r>
          </a:p>
        </p:txBody>
      </p:sp>
      <p:sp>
        <p:nvSpPr>
          <p:cNvPr id="3" name="Content Placeholder 2"/>
          <p:cNvSpPr>
            <a:spLocks noGrp="1"/>
          </p:cNvSpPr>
          <p:nvPr>
            <p:ph idx="1"/>
          </p:nvPr>
        </p:nvSpPr>
        <p:spPr>
          <a:xfrm>
            <a:off x="833415" y="1177758"/>
            <a:ext cx="10327008" cy="4821260"/>
          </a:xfrm>
        </p:spPr>
        <p:txBody>
          <a:bodyPr/>
          <a:lstStyle/>
          <a:p>
            <a:r>
              <a:rPr lang="en-US" dirty="0">
                <a:solidFill>
                  <a:srgbClr val="444444"/>
                </a:solidFill>
              </a:rPr>
              <a:t>Just like in linear regression, the </a:t>
            </a:r>
            <a:r>
              <a:rPr lang="en-US" i="1" dirty="0">
                <a:solidFill>
                  <a:srgbClr val="444444"/>
                </a:solidFill>
              </a:rPr>
              <a:t>shrinkage</a:t>
            </a:r>
            <a:r>
              <a:rPr lang="en-US" dirty="0">
                <a:solidFill>
                  <a:srgbClr val="444444"/>
                </a:solidFill>
              </a:rPr>
              <a:t> factor must be chosen. How should we go about doing this? </a:t>
            </a:r>
          </a:p>
          <a:p>
            <a:endParaRPr lang="en-US" dirty="0"/>
          </a:p>
          <a:p>
            <a:r>
              <a:rPr lang="en-US" dirty="0">
                <a:solidFill>
                  <a:srgbClr val="444444"/>
                </a:solidFill>
              </a:rPr>
              <a:t>Through building multiple training and test sets (through </a:t>
            </a:r>
            <a:r>
              <a:rPr lang="en-US" dirty="0">
                <a:solidFill>
                  <a:srgbClr val="444444"/>
                </a:solidFill>
                <a:latin typeface="CMMI10"/>
              </a:rPr>
              <a:t>k</a:t>
            </a:r>
            <a:r>
              <a:rPr lang="en-US" dirty="0">
                <a:solidFill>
                  <a:srgbClr val="444444"/>
                </a:solidFill>
              </a:rPr>
              <a:t>-fold or random subsets), we can select the best shrinkage factor to mimic out-of-sample prediction. </a:t>
            </a:r>
          </a:p>
          <a:p>
            <a:endParaRPr lang="en-US" dirty="0"/>
          </a:p>
          <a:p>
            <a:r>
              <a:rPr lang="en-US" dirty="0">
                <a:solidFill>
                  <a:srgbClr val="444444"/>
                </a:solidFill>
              </a:rPr>
              <a:t>How could we measure how well each model fits the test set? We could measure this based on the proposed loss function! </a:t>
            </a:r>
            <a:endParaRPr lang="en-US" dirty="0"/>
          </a:p>
        </p:txBody>
      </p:sp>
      <p:sp>
        <p:nvSpPr>
          <p:cNvPr id="5" name="Rectangle 3">
            <a:extLst>
              <a:ext uri="{FF2B5EF4-FFF2-40B4-BE49-F238E27FC236}">
                <a16:creationId xmlns:a16="http://schemas.microsoft.com/office/drawing/2014/main" xmlns=""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55835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endParaRPr lang="en-US" dirty="0">
              <a:effectLst/>
            </a:endParaRPr>
          </a:p>
        </p:txBody>
      </p:sp>
    </p:spTree>
    <p:extLst>
      <p:ext uri="{BB962C8B-B14F-4D97-AF65-F5344CB8AC3E}">
        <p14:creationId xmlns:p14="http://schemas.microsoft.com/office/powerpoint/2010/main" val="28526926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Regression for predicting more than 2 Classes </a:t>
            </a:r>
            <a:br>
              <a:rPr lang="en-US" dirty="0"/>
            </a:br>
            <a:endParaRPr lang="en-US" dirty="0"/>
          </a:p>
        </p:txBody>
      </p:sp>
      <p:sp>
        <p:nvSpPr>
          <p:cNvPr id="3" name="Content Placeholder 2"/>
          <p:cNvSpPr>
            <a:spLocks noGrp="1"/>
          </p:cNvSpPr>
          <p:nvPr>
            <p:ph idx="1"/>
          </p:nvPr>
        </p:nvSpPr>
        <p:spPr>
          <a:xfrm>
            <a:off x="833415" y="1177758"/>
            <a:ext cx="10327008" cy="4821260"/>
          </a:xfrm>
        </p:spPr>
        <p:txBody>
          <a:bodyPr/>
          <a:lstStyle/>
          <a:p>
            <a:r>
              <a:rPr lang="en-US" sz="2400" dirty="0"/>
              <a:t>There are several extensions to standard logistic regression when the response variable Y has more than 2 categories. The two most common are: </a:t>
            </a:r>
          </a:p>
          <a:p>
            <a:endParaRPr lang="en-US" sz="2400" dirty="0"/>
          </a:p>
          <a:p>
            <a:r>
              <a:rPr lang="en-US" sz="2400" dirty="0"/>
              <a:t>	1. ordinal logistic regression</a:t>
            </a:r>
            <a:br>
              <a:rPr lang="en-US" sz="2400" dirty="0"/>
            </a:br>
            <a:r>
              <a:rPr lang="en-US" sz="2400" dirty="0"/>
              <a:t>	2. multinomial logistic regression. </a:t>
            </a:r>
          </a:p>
          <a:p>
            <a:endParaRPr lang="en-US" sz="2400" dirty="0"/>
          </a:p>
          <a:p>
            <a:r>
              <a:rPr lang="en-US" sz="2400" dirty="0"/>
              <a:t>Ordinal logistic regression is used when the categories have a specific hierarchy (like class year: Freshman, Sophomore, Junior, Senior; or a 7-point rating scale from strongly disagree to strongly agree). </a:t>
            </a:r>
          </a:p>
          <a:p>
            <a:endParaRPr lang="en-US" sz="2400" dirty="0"/>
          </a:p>
          <a:p>
            <a:r>
              <a:rPr lang="en-US" sz="2400" dirty="0"/>
              <a:t>Multinomial logistic regression is used when the categories have no inherent order (like eye color: blue, green, brown, hazel, et...). </a:t>
            </a:r>
            <a:endParaRPr lang="en-US" sz="2400" dirty="0">
              <a:effectLst/>
            </a:endParaRPr>
          </a:p>
        </p:txBody>
      </p:sp>
      <p:sp>
        <p:nvSpPr>
          <p:cNvPr id="5" name="Rectangle 3">
            <a:extLst>
              <a:ext uri="{FF2B5EF4-FFF2-40B4-BE49-F238E27FC236}">
                <a16:creationId xmlns:a16="http://schemas.microsoft.com/office/drawing/2014/main" xmlns=""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608643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a:t>
            </a:r>
            <a:endParaRPr lang="en-US" dirty="0">
              <a:effectLst/>
            </a:endParaRPr>
          </a:p>
        </p:txBody>
      </p:sp>
      <p:sp>
        <p:nvSpPr>
          <p:cNvPr id="3" name="Content Placeholder 2"/>
          <p:cNvSpPr>
            <a:spLocks noGrp="1"/>
          </p:cNvSpPr>
          <p:nvPr>
            <p:ph idx="1"/>
          </p:nvPr>
        </p:nvSpPr>
        <p:spPr>
          <a:xfrm>
            <a:off x="833415" y="1177758"/>
            <a:ext cx="10327008" cy="4821260"/>
          </a:xfrm>
        </p:spPr>
        <p:txBody>
          <a:bodyPr/>
          <a:lstStyle/>
          <a:p>
            <a:r>
              <a:rPr lang="en-US" sz="2400" dirty="0"/>
              <a:t>The most common approach to estimating a nominal (not-ordinal) categorical variable that has more than 2 classes. The first approach sets one of the categories in the response variable as the </a:t>
            </a:r>
            <a:r>
              <a:rPr lang="en-US" sz="2400" i="1" dirty="0"/>
              <a:t>reference </a:t>
            </a:r>
            <a:r>
              <a:rPr lang="en-US" sz="2400" dirty="0"/>
              <a:t>group, and then fits separate logistic regression models to predict the other cases based off of the reference group. For example we could attempt to predict a student’s concentration: </a:t>
            </a:r>
          </a:p>
          <a:p>
            <a:endParaRPr lang="en-US" sz="2400" dirty="0"/>
          </a:p>
          <a:p>
            <a:endParaRPr lang="en-US" sz="2400" dirty="0"/>
          </a:p>
          <a:p>
            <a:endParaRPr lang="en-US" sz="2400" dirty="0"/>
          </a:p>
          <a:p>
            <a:endParaRPr lang="en-US" sz="2400" dirty="0"/>
          </a:p>
          <a:p>
            <a:r>
              <a:rPr lang="en-US" sz="2400" dirty="0"/>
              <a:t>from predictors </a:t>
            </a:r>
            <a:r>
              <a:rPr lang="en-US" sz="2400" i="1" dirty="0"/>
              <a:t>x</a:t>
            </a:r>
            <a:r>
              <a:rPr lang="en-US" sz="2400" baseline="-25000" dirty="0"/>
              <a:t>1</a:t>
            </a:r>
            <a:r>
              <a:rPr lang="en-US" sz="2400" dirty="0"/>
              <a:t> number of </a:t>
            </a:r>
            <a:r>
              <a:rPr lang="en-US" sz="2400" dirty="0" err="1"/>
              <a:t>psets</a:t>
            </a:r>
            <a:r>
              <a:rPr lang="en-US" sz="2400" dirty="0"/>
              <a:t> per week and </a:t>
            </a:r>
            <a:r>
              <a:rPr lang="en-US" sz="2400" i="1" dirty="0"/>
              <a:t>x</a:t>
            </a:r>
            <a:r>
              <a:rPr lang="en-US" sz="2400" baseline="-25000" dirty="0"/>
              <a:t>2</a:t>
            </a:r>
            <a:r>
              <a:rPr lang="en-US" sz="2400" dirty="0"/>
              <a:t> how much time spent in Lamont Library. </a:t>
            </a:r>
            <a:endParaRPr lang="en-US" sz="2400" dirty="0">
              <a:effectLst/>
            </a:endParaRPr>
          </a:p>
        </p:txBody>
      </p:sp>
      <p:sp>
        <p:nvSpPr>
          <p:cNvPr id="5" name="Rectangle 3">
            <a:extLst>
              <a:ext uri="{FF2B5EF4-FFF2-40B4-BE49-F238E27FC236}">
                <a16:creationId xmlns:a16="http://schemas.microsoft.com/office/drawing/2014/main" xmlns=""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xmlns="" id="{5FAFAA84-12B8-044D-A4B7-F9301BFD631D}"/>
              </a:ext>
            </a:extLst>
          </p:cNvPr>
          <p:cNvPicPr>
            <a:picLocks noChangeAspect="1"/>
          </p:cNvPicPr>
          <p:nvPr/>
        </p:nvPicPr>
        <p:blipFill>
          <a:blip r:embed="rId2"/>
          <a:stretch>
            <a:fillRect/>
          </a:stretch>
        </p:blipFill>
        <p:spPr>
          <a:xfrm>
            <a:off x="2867891" y="3305417"/>
            <a:ext cx="5846618" cy="1493493"/>
          </a:xfrm>
          <a:prstGeom prst="rect">
            <a:avLst/>
          </a:prstGeom>
        </p:spPr>
      </p:pic>
    </p:spTree>
    <p:extLst>
      <p:ext uri="{BB962C8B-B14F-4D97-AF65-F5344CB8AC3E}">
        <p14:creationId xmlns:p14="http://schemas.microsoft.com/office/powerpoint/2010/main" val="40198074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Multinomial Logistic Regression (cont.)</a:t>
            </a:r>
            <a:endParaRPr lang="en-US" dirty="0">
              <a:effectLst/>
            </a:endParaRPr>
          </a:p>
        </p:txBody>
      </p:sp>
      <p:sp>
        <p:nvSpPr>
          <p:cNvPr id="3" name="Content Placeholder 2"/>
          <p:cNvSpPr>
            <a:spLocks noGrp="1"/>
          </p:cNvSpPr>
          <p:nvPr>
            <p:ph idx="1"/>
          </p:nvPr>
        </p:nvSpPr>
        <p:spPr>
          <a:xfrm>
            <a:off x="833415" y="1177758"/>
            <a:ext cx="10327008" cy="4821260"/>
          </a:xfrm>
        </p:spPr>
        <p:txBody>
          <a:bodyPr/>
          <a:lstStyle/>
          <a:p>
            <a:r>
              <a:rPr lang="en-US" sz="2400" dirty="0"/>
              <a:t>We could select the </a:t>
            </a:r>
            <a:r>
              <a:rPr lang="en-US" sz="2400" i="1" dirty="0"/>
              <a:t>y</a:t>
            </a:r>
            <a:r>
              <a:rPr lang="en-US" sz="2400" dirty="0"/>
              <a:t> = 3 case as the reference group (other concentration), and then fit two separate models: a model to predict </a:t>
            </a:r>
            <a:r>
              <a:rPr lang="en-US" sz="2400" i="1" dirty="0"/>
              <a:t>y</a:t>
            </a:r>
            <a:r>
              <a:rPr lang="en-US" sz="2400" dirty="0"/>
              <a:t> = 1 (CS) from </a:t>
            </a:r>
            <a:r>
              <a:rPr lang="en-US" sz="2400" i="1" dirty="0"/>
              <a:t>y</a:t>
            </a:r>
            <a:r>
              <a:rPr lang="en-US" sz="2400" dirty="0"/>
              <a:t> = 3 (others) and a separate model to predict </a:t>
            </a:r>
            <a:r>
              <a:rPr lang="en-US" sz="2400" i="1" dirty="0"/>
              <a:t>y</a:t>
            </a:r>
            <a:r>
              <a:rPr lang="en-US" sz="2400" dirty="0"/>
              <a:t> = 2 (Stat) from</a:t>
            </a:r>
            <a:r>
              <a:rPr lang="en-US" sz="2400" i="1" dirty="0"/>
              <a:t> y </a:t>
            </a:r>
            <a:r>
              <a:rPr lang="en-US" sz="2400" dirty="0"/>
              <a:t>= 3 (others). </a:t>
            </a:r>
          </a:p>
          <a:p>
            <a:endParaRPr lang="en-US" sz="2400" dirty="0"/>
          </a:p>
          <a:p>
            <a:r>
              <a:rPr lang="en-US" sz="2400" dirty="0"/>
              <a:t>Ignoring interactions, how many parameters would need to be estimated? </a:t>
            </a:r>
          </a:p>
          <a:p>
            <a:endParaRPr lang="en-US" sz="2400" dirty="0"/>
          </a:p>
          <a:p>
            <a:r>
              <a:rPr lang="en-US" sz="2400" dirty="0"/>
              <a:t>How could these models be used to estimate the probability of an individual falling in each concentration? </a:t>
            </a:r>
            <a:endParaRPr lang="en-US" sz="2400" dirty="0">
              <a:effectLst/>
            </a:endParaRPr>
          </a:p>
        </p:txBody>
      </p:sp>
      <p:sp>
        <p:nvSpPr>
          <p:cNvPr id="5" name="Rectangle 3">
            <a:extLst>
              <a:ext uri="{FF2B5EF4-FFF2-40B4-BE49-F238E27FC236}">
                <a16:creationId xmlns:a16="http://schemas.microsoft.com/office/drawing/2014/main" xmlns=""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461518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One vs. Rest (</a:t>
            </a:r>
            <a:r>
              <a:rPr lang="en-US" dirty="0" err="1"/>
              <a:t>ovr</a:t>
            </a:r>
            <a:r>
              <a:rPr lang="en-US" dirty="0"/>
              <a:t>) Logistic Regression</a:t>
            </a:r>
            <a:endParaRPr lang="en-US" dirty="0">
              <a:effectLst/>
            </a:endParaRPr>
          </a:p>
        </p:txBody>
      </p:sp>
      <p:sp>
        <p:nvSpPr>
          <p:cNvPr id="3" name="Content Placeholder 2"/>
          <p:cNvSpPr>
            <a:spLocks noGrp="1"/>
          </p:cNvSpPr>
          <p:nvPr>
            <p:ph idx="1"/>
          </p:nvPr>
        </p:nvSpPr>
        <p:spPr>
          <a:xfrm>
            <a:off x="833415" y="1177758"/>
            <a:ext cx="10327008" cy="4821260"/>
          </a:xfrm>
        </p:spPr>
        <p:txBody>
          <a:bodyPr/>
          <a:lstStyle/>
          <a:p>
            <a:r>
              <a:rPr lang="en-US" sz="2400" dirty="0"/>
              <a:t>The default multiclass logistic regression model is called the ’One vs. Rest’ approach. </a:t>
            </a:r>
          </a:p>
          <a:p>
            <a:endParaRPr lang="en-US" sz="2400" dirty="0"/>
          </a:p>
          <a:p>
            <a:r>
              <a:rPr lang="en-US" sz="2400" dirty="0"/>
              <a:t>If there are 3 classes, then 3 separate logistic regressions are fit, where the probability of each category is predicted over the rest of the categories combined. So for the concentration example, 3 models would be fit: </a:t>
            </a:r>
          </a:p>
          <a:p>
            <a:endParaRPr lang="en-US" sz="2400" dirty="0"/>
          </a:p>
          <a:p>
            <a:r>
              <a:rPr lang="en-US" sz="2400" dirty="0"/>
              <a:t>1. a first model would be fit to predict CS from (Stat and Others) combined. </a:t>
            </a:r>
          </a:p>
          <a:p>
            <a:r>
              <a:rPr lang="en-US" sz="2400" dirty="0"/>
              <a:t>2. a second model would be fit to predict Stat from (CS and Others) combined. </a:t>
            </a:r>
          </a:p>
          <a:p>
            <a:r>
              <a:rPr lang="en-US" sz="2400" dirty="0"/>
              <a:t>3. a third model would be fit to predict Others from (CS and Stat) combined. </a:t>
            </a:r>
          </a:p>
        </p:txBody>
      </p:sp>
      <p:sp>
        <p:nvSpPr>
          <p:cNvPr id="5" name="Rectangle 3">
            <a:extLst>
              <a:ext uri="{FF2B5EF4-FFF2-40B4-BE49-F238E27FC236}">
                <a16:creationId xmlns:a16="http://schemas.microsoft.com/office/drawing/2014/main" xmlns=""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866337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a:t>
            </a:r>
          </a:p>
        </p:txBody>
      </p:sp>
      <p:sp>
        <p:nvSpPr>
          <p:cNvPr id="3" name="Content Placeholder 2"/>
          <p:cNvSpPr>
            <a:spLocks noGrp="1"/>
          </p:cNvSpPr>
          <p:nvPr>
            <p:ph idx="1"/>
          </p:nvPr>
        </p:nvSpPr>
        <p:spPr>
          <a:xfrm>
            <a:off x="777996" y="1482558"/>
            <a:ext cx="10794879" cy="2111143"/>
          </a:xfrm>
        </p:spPr>
        <p:txBody>
          <a:bodyPr/>
          <a:lstStyle/>
          <a:p>
            <a:pPr>
              <a:spcAft>
                <a:spcPts val="1800"/>
              </a:spcAft>
            </a:pPr>
            <a:r>
              <a:rPr lang="en-US" sz="2400" dirty="0"/>
              <a:t>Up to this point, the methods we have seen have centered around modeling and the prediction of a </a:t>
            </a:r>
            <a:r>
              <a:rPr lang="en-US" sz="2400" b="1" dirty="0"/>
              <a:t>quantitative</a:t>
            </a:r>
            <a:r>
              <a:rPr lang="en-US" sz="2400" dirty="0"/>
              <a:t> response variable (ex, number of taxi pickups, number of bike rentals, </a:t>
            </a:r>
            <a:r>
              <a:rPr lang="en-US" sz="2400" dirty="0" err="1"/>
              <a:t>etc</a:t>
            </a:r>
            <a:r>
              <a:rPr lang="en-US" sz="2400" dirty="0"/>
              <a:t>).  Linear </a:t>
            </a:r>
            <a:r>
              <a:rPr lang="en-US" sz="2400" b="1" dirty="0"/>
              <a:t>regression</a:t>
            </a:r>
            <a:r>
              <a:rPr lang="en-US" sz="2400" dirty="0"/>
              <a:t> (and Ridge, LASSO, </a:t>
            </a:r>
            <a:r>
              <a:rPr lang="en-US" sz="2400" dirty="0" err="1"/>
              <a:t>etc</a:t>
            </a:r>
            <a:r>
              <a:rPr lang="en-US" sz="2400" dirty="0"/>
              <a:t>) perform well under these situations		</a:t>
            </a:r>
          </a:p>
          <a:p>
            <a:pPr>
              <a:spcAft>
                <a:spcPts val="1800"/>
              </a:spcAft>
            </a:pPr>
            <a:r>
              <a:rPr lang="en-US" sz="2400" dirty="0"/>
              <a:t>When the response variable is </a:t>
            </a:r>
            <a:r>
              <a:rPr lang="en-US" sz="2400" b="1" dirty="0"/>
              <a:t>categorical</a:t>
            </a:r>
            <a:r>
              <a:rPr lang="en-US" sz="2400" dirty="0"/>
              <a:t>, then the problem is no longer called a regression problem but is instead labeled as a </a:t>
            </a:r>
            <a:r>
              <a:rPr lang="en-US" sz="2400" b="1" dirty="0">
                <a:solidFill>
                  <a:schemeClr val="accent2">
                    <a:lumMod val="75000"/>
                  </a:schemeClr>
                </a:solidFill>
              </a:rPr>
              <a:t>classification problem</a:t>
            </a:r>
            <a:r>
              <a:rPr lang="en-US" sz="2400" dirty="0"/>
              <a:t>.		</a:t>
            </a:r>
          </a:p>
          <a:p>
            <a:pPr>
              <a:spcAft>
                <a:spcPts val="1800"/>
              </a:spcAft>
            </a:pPr>
            <a:r>
              <a:rPr lang="en-US" sz="2400" dirty="0"/>
              <a:t>The goal is to attempt to classify each observation into a category (aka, class or cluster) defined by </a:t>
            </a:r>
            <a:r>
              <a:rPr lang="en-US" sz="2400" i="1" dirty="0"/>
              <a:t>Y</a:t>
            </a:r>
            <a:r>
              <a:rPr lang="en-US" sz="2400" dirty="0"/>
              <a:t>, based on a set of predictor variables </a:t>
            </a:r>
            <a:r>
              <a:rPr lang="en-US" sz="2400" i="1" dirty="0"/>
              <a:t>X</a:t>
            </a:r>
            <a:r>
              <a:rPr lang="en-US" sz="2400" dirty="0"/>
              <a:t>.	</a:t>
            </a:r>
          </a:p>
        </p:txBody>
      </p:sp>
    </p:spTree>
    <p:extLst>
      <p:ext uri="{BB962C8B-B14F-4D97-AF65-F5344CB8AC3E}">
        <p14:creationId xmlns:p14="http://schemas.microsoft.com/office/powerpoint/2010/main" val="1408017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OVR Logistic Regression in Python </a:t>
            </a:r>
            <a:endParaRPr lang="en-US" dirty="0">
              <a:effectLst/>
            </a:endParaRPr>
          </a:p>
        </p:txBody>
      </p:sp>
      <p:sp>
        <p:nvSpPr>
          <p:cNvPr id="5" name="Rectangle 3">
            <a:extLst>
              <a:ext uri="{FF2B5EF4-FFF2-40B4-BE49-F238E27FC236}">
                <a16:creationId xmlns:a16="http://schemas.microsoft.com/office/drawing/2014/main" xmlns=""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4B00CE0D-88C1-2B48-ADBA-4A32C1FD9EBB}"/>
              </a:ext>
            </a:extLst>
          </p:cNvPr>
          <p:cNvPicPr>
            <a:picLocks noChangeAspect="1"/>
          </p:cNvPicPr>
          <p:nvPr/>
        </p:nvPicPr>
        <p:blipFill>
          <a:blip r:embed="rId2"/>
          <a:stretch>
            <a:fillRect/>
          </a:stretch>
        </p:blipFill>
        <p:spPr>
          <a:xfrm>
            <a:off x="2755900" y="1301750"/>
            <a:ext cx="6680200" cy="4254500"/>
          </a:xfrm>
          <a:prstGeom prst="rect">
            <a:avLst/>
          </a:prstGeom>
        </p:spPr>
      </p:pic>
    </p:spTree>
    <p:extLst>
      <p:ext uri="{BB962C8B-B14F-4D97-AF65-F5344CB8AC3E}">
        <p14:creationId xmlns:p14="http://schemas.microsoft.com/office/powerpoint/2010/main" val="20103416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Classification for more than 2 Categories </a:t>
            </a:r>
            <a:endParaRPr lang="en-US" dirty="0">
              <a:effectLst/>
            </a:endParaRPr>
          </a:p>
        </p:txBody>
      </p:sp>
      <p:sp>
        <p:nvSpPr>
          <p:cNvPr id="5" name="Rectangle 3">
            <a:extLst>
              <a:ext uri="{FF2B5EF4-FFF2-40B4-BE49-F238E27FC236}">
                <a16:creationId xmlns:a16="http://schemas.microsoft.com/office/drawing/2014/main" xmlns=""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xmlns="" id="{504C312C-0023-C94C-8706-B6C557FE2A85}"/>
              </a:ext>
            </a:extLst>
          </p:cNvPr>
          <p:cNvSpPr/>
          <p:nvPr/>
        </p:nvSpPr>
        <p:spPr>
          <a:xfrm>
            <a:off x="762000" y="1150060"/>
            <a:ext cx="10668000" cy="3108543"/>
          </a:xfrm>
          <a:prstGeom prst="rect">
            <a:avLst/>
          </a:prstGeom>
        </p:spPr>
        <p:txBody>
          <a:bodyPr wrap="square">
            <a:spAutoFit/>
          </a:bodyPr>
          <a:lstStyle/>
          <a:p>
            <a:r>
              <a:rPr lang="en-US" sz="2800" dirty="0">
                <a:solidFill>
                  <a:srgbClr val="444444"/>
                </a:solidFill>
                <a:latin typeface="Karla"/>
              </a:rPr>
              <a:t>When there are more than 2 categories in the response variable, then there is no guarantee that </a:t>
            </a:r>
            <a:r>
              <a:rPr lang="en-US" sz="2800" i="1" dirty="0">
                <a:solidFill>
                  <a:srgbClr val="444444"/>
                </a:solidFill>
                <a:latin typeface="CMMI10"/>
              </a:rPr>
              <a:t>P</a:t>
            </a:r>
            <a:r>
              <a:rPr lang="en-US" sz="2800" dirty="0">
                <a:solidFill>
                  <a:srgbClr val="444444"/>
                </a:solidFill>
                <a:latin typeface="CMR10"/>
              </a:rPr>
              <a:t>(</a:t>
            </a:r>
            <a:r>
              <a:rPr lang="en-US" sz="2800" i="1" dirty="0">
                <a:solidFill>
                  <a:srgbClr val="444444"/>
                </a:solidFill>
                <a:latin typeface="CMMI10"/>
              </a:rPr>
              <a:t>Y</a:t>
            </a:r>
            <a:r>
              <a:rPr lang="en-US" sz="2800" dirty="0">
                <a:solidFill>
                  <a:srgbClr val="444444"/>
                </a:solidFill>
                <a:latin typeface="CMMI10"/>
              </a:rPr>
              <a:t> </a:t>
            </a:r>
            <a:r>
              <a:rPr lang="en-US" sz="2800" dirty="0">
                <a:solidFill>
                  <a:srgbClr val="444444"/>
                </a:solidFill>
                <a:latin typeface="CMR10"/>
              </a:rPr>
              <a:t>= </a:t>
            </a:r>
            <a:r>
              <a:rPr lang="en-US" sz="2800" i="1" dirty="0">
                <a:solidFill>
                  <a:srgbClr val="444444"/>
                </a:solidFill>
                <a:latin typeface="CMMI10"/>
              </a:rPr>
              <a:t>k</a:t>
            </a:r>
            <a:r>
              <a:rPr lang="en-US" sz="2800" dirty="0">
                <a:solidFill>
                  <a:srgbClr val="444444"/>
                </a:solidFill>
                <a:latin typeface="CMR10"/>
              </a:rPr>
              <a:t>) </a:t>
            </a:r>
            <a:r>
              <a:rPr lang="en-US" sz="2800" dirty="0">
                <a:solidFill>
                  <a:srgbClr val="444444"/>
                </a:solidFill>
                <a:latin typeface="CMSY10"/>
              </a:rPr>
              <a:t>≥ </a:t>
            </a:r>
            <a:r>
              <a:rPr lang="en-US" sz="2800" dirty="0">
                <a:solidFill>
                  <a:srgbClr val="444444"/>
                </a:solidFill>
                <a:latin typeface="CMR10"/>
              </a:rPr>
              <a:t>0</a:t>
            </a:r>
            <a:r>
              <a:rPr lang="en-US" sz="2800" dirty="0">
                <a:solidFill>
                  <a:srgbClr val="444444"/>
                </a:solidFill>
                <a:latin typeface="CMMI10"/>
              </a:rPr>
              <a:t>.</a:t>
            </a:r>
            <a:r>
              <a:rPr lang="en-US" sz="2800" dirty="0">
                <a:solidFill>
                  <a:srgbClr val="444444"/>
                </a:solidFill>
                <a:latin typeface="CMR10"/>
              </a:rPr>
              <a:t>5 </a:t>
            </a:r>
            <a:r>
              <a:rPr lang="en-US" sz="2800" dirty="0">
                <a:solidFill>
                  <a:srgbClr val="444444"/>
                </a:solidFill>
                <a:latin typeface="Karla"/>
              </a:rPr>
              <a:t>for any one category. So any classifier based on logistic regression will instead have to select the group with the largest estimated probability. </a:t>
            </a:r>
          </a:p>
          <a:p>
            <a:endParaRPr lang="en-US" sz="2800" dirty="0"/>
          </a:p>
          <a:p>
            <a:r>
              <a:rPr lang="en-US" sz="2800" dirty="0">
                <a:solidFill>
                  <a:srgbClr val="444444"/>
                </a:solidFill>
                <a:latin typeface="Karla"/>
              </a:rPr>
              <a:t>The classification boundaries are then much more difficult to determine. We will not get into the algorithm for drawing these in this class. </a:t>
            </a:r>
            <a:endParaRPr lang="en-US" sz="2800" dirty="0">
              <a:effectLst/>
            </a:endParaRPr>
          </a:p>
        </p:txBody>
      </p:sp>
    </p:spTree>
    <p:extLst>
      <p:ext uri="{BB962C8B-B14F-4D97-AF65-F5344CB8AC3E}">
        <p14:creationId xmlns:p14="http://schemas.microsoft.com/office/powerpoint/2010/main" val="54298986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Theorem and Misclassification Rates </a:t>
            </a:r>
            <a:endParaRPr lang="en-US" dirty="0">
              <a:effectLst/>
            </a:endParaRPr>
          </a:p>
        </p:txBody>
      </p:sp>
    </p:spTree>
    <p:extLst>
      <p:ext uri="{BB962C8B-B14F-4D97-AF65-F5344CB8AC3E}">
        <p14:creationId xmlns:p14="http://schemas.microsoft.com/office/powerpoint/2010/main" val="234014314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Theorem</a:t>
            </a:r>
            <a:endParaRPr lang="en-US" dirty="0">
              <a:effectLst/>
            </a:endParaRPr>
          </a:p>
        </p:txBody>
      </p:sp>
      <p:sp>
        <p:nvSpPr>
          <p:cNvPr id="3" name="Content Placeholder 2"/>
          <p:cNvSpPr>
            <a:spLocks noGrp="1"/>
          </p:cNvSpPr>
          <p:nvPr>
            <p:ph idx="1"/>
          </p:nvPr>
        </p:nvSpPr>
        <p:spPr>
          <a:xfrm>
            <a:off x="833415" y="1177758"/>
            <a:ext cx="10327008" cy="4821260"/>
          </a:xfrm>
        </p:spPr>
        <p:txBody>
          <a:bodyPr/>
          <a:lstStyle/>
          <a:p>
            <a:r>
              <a:rPr lang="en-US" sz="2400" dirty="0"/>
              <a:t>We define conditional probability as: </a:t>
            </a:r>
          </a:p>
          <a:p>
            <a:endParaRPr lang="en-US" sz="2400" dirty="0"/>
          </a:p>
          <a:p>
            <a:endParaRPr lang="en-US" sz="2400" dirty="0"/>
          </a:p>
          <a:p>
            <a:r>
              <a:rPr lang="en-US" sz="2400" dirty="0"/>
              <a:t>And using the fact that P(B ∩ A) = P(A|B)P(B) we get Bayes’ </a:t>
            </a:r>
            <a:r>
              <a:rPr lang="en-US" sz="2400" dirty="0" err="1"/>
              <a:t>Thereom</a:t>
            </a:r>
            <a:r>
              <a:rPr lang="en-US" sz="2400" dirty="0"/>
              <a:t>: </a:t>
            </a:r>
          </a:p>
          <a:p>
            <a:endParaRPr lang="en-US" sz="2400" dirty="0"/>
          </a:p>
          <a:p>
            <a:endParaRPr lang="en-US" sz="2400" dirty="0"/>
          </a:p>
          <a:p>
            <a:r>
              <a:rPr lang="en-US" sz="2400" dirty="0"/>
              <a:t>Another version of Bayes’ Theorem is found by substituting in the Law of Total Probability (LOTP) into the denominator: </a:t>
            </a:r>
          </a:p>
          <a:p>
            <a:endParaRPr lang="en-US" sz="2400" dirty="0"/>
          </a:p>
          <a:p>
            <a:endParaRPr lang="en-US" sz="2400" dirty="0"/>
          </a:p>
          <a:p>
            <a:r>
              <a:rPr lang="en-US" sz="2400" dirty="0"/>
              <a:t>How can we use Bayes’ Theorem to help us in the classification problem?</a:t>
            </a:r>
            <a:endParaRPr lang="en-US" sz="2400" dirty="0">
              <a:effectLst/>
            </a:endParaRPr>
          </a:p>
        </p:txBody>
      </p:sp>
      <p:sp>
        <p:nvSpPr>
          <p:cNvPr id="5" name="Rectangle 3">
            <a:extLst>
              <a:ext uri="{FF2B5EF4-FFF2-40B4-BE49-F238E27FC236}">
                <a16:creationId xmlns:a16="http://schemas.microsoft.com/office/drawing/2014/main" xmlns=""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xmlns="" id="{E9B34519-4AE2-1A48-A820-63E17235A007}"/>
              </a:ext>
            </a:extLst>
          </p:cNvPr>
          <p:cNvPicPr>
            <a:picLocks noChangeAspect="1"/>
          </p:cNvPicPr>
          <p:nvPr/>
        </p:nvPicPr>
        <p:blipFill>
          <a:blip r:embed="rId2"/>
          <a:stretch>
            <a:fillRect/>
          </a:stretch>
        </p:blipFill>
        <p:spPr>
          <a:xfrm>
            <a:off x="3172689" y="4560454"/>
            <a:ext cx="6061941" cy="927741"/>
          </a:xfrm>
          <a:prstGeom prst="rect">
            <a:avLst/>
          </a:prstGeom>
        </p:spPr>
      </p:pic>
      <p:pic>
        <p:nvPicPr>
          <p:cNvPr id="6" name="Picture 5">
            <a:extLst>
              <a:ext uri="{FF2B5EF4-FFF2-40B4-BE49-F238E27FC236}">
                <a16:creationId xmlns:a16="http://schemas.microsoft.com/office/drawing/2014/main" xmlns="" id="{7E73C3A4-2A72-494F-AA8C-FC624649D059}"/>
              </a:ext>
            </a:extLst>
          </p:cNvPr>
          <p:cNvPicPr>
            <a:picLocks noChangeAspect="1"/>
          </p:cNvPicPr>
          <p:nvPr/>
        </p:nvPicPr>
        <p:blipFill>
          <a:blip r:embed="rId3"/>
          <a:stretch>
            <a:fillRect/>
          </a:stretch>
        </p:blipFill>
        <p:spPr>
          <a:xfrm>
            <a:off x="3884468" y="2969011"/>
            <a:ext cx="3680114" cy="983574"/>
          </a:xfrm>
          <a:prstGeom prst="rect">
            <a:avLst/>
          </a:prstGeom>
        </p:spPr>
      </p:pic>
      <p:pic>
        <p:nvPicPr>
          <p:cNvPr id="7" name="Picture 6">
            <a:extLst>
              <a:ext uri="{FF2B5EF4-FFF2-40B4-BE49-F238E27FC236}">
                <a16:creationId xmlns:a16="http://schemas.microsoft.com/office/drawing/2014/main" xmlns="" id="{AA08BEB0-8A1E-3D46-BA21-F5B7FB378BCE}"/>
              </a:ext>
            </a:extLst>
          </p:cNvPr>
          <p:cNvPicPr>
            <a:picLocks noChangeAspect="1"/>
          </p:cNvPicPr>
          <p:nvPr/>
        </p:nvPicPr>
        <p:blipFill>
          <a:blip r:embed="rId4"/>
          <a:stretch>
            <a:fillRect/>
          </a:stretch>
        </p:blipFill>
        <p:spPr>
          <a:xfrm>
            <a:off x="4330910" y="1706675"/>
            <a:ext cx="2956581" cy="849231"/>
          </a:xfrm>
          <a:prstGeom prst="rect">
            <a:avLst/>
          </a:prstGeom>
        </p:spPr>
      </p:pic>
    </p:spTree>
    <p:extLst>
      <p:ext uri="{BB962C8B-B14F-4D97-AF65-F5344CB8AC3E}">
        <p14:creationId xmlns:p14="http://schemas.microsoft.com/office/powerpoint/2010/main" val="33817048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a:t>
            </a:r>
            <a:endParaRPr lang="en-US" dirty="0">
              <a:effectLst/>
            </a:endParaRPr>
          </a:p>
        </p:txBody>
      </p:sp>
      <p:sp>
        <p:nvSpPr>
          <p:cNvPr id="3" name="Content Placeholder 2"/>
          <p:cNvSpPr>
            <a:spLocks noGrp="1"/>
          </p:cNvSpPr>
          <p:nvPr>
            <p:ph idx="1"/>
          </p:nvPr>
        </p:nvSpPr>
        <p:spPr>
          <a:xfrm>
            <a:off x="833414" y="1177758"/>
            <a:ext cx="10693567" cy="4821260"/>
          </a:xfrm>
        </p:spPr>
        <p:txBody>
          <a:bodyPr/>
          <a:lstStyle/>
          <a:p>
            <a:r>
              <a:rPr lang="en-US" sz="2400" dirty="0"/>
              <a:t>In the diagnostic testing paradigm, one cares about whether the results of a test (like a classification test) matches truth (the true class that observation belongs to). The simplest version of this is trying to detect disease (</a:t>
            </a:r>
            <a:r>
              <a:rPr lang="en-US" sz="2400" i="1" dirty="0"/>
              <a:t>D</a:t>
            </a:r>
            <a:r>
              <a:rPr lang="en-US" sz="2400" dirty="0"/>
              <a:t>+ vs. </a:t>
            </a:r>
            <a:r>
              <a:rPr lang="en-US" sz="2400" i="1" dirty="0"/>
              <a:t>D</a:t>
            </a:r>
            <a:r>
              <a:rPr lang="en-US" sz="2400" dirty="0"/>
              <a:t>−) based on a diagnostic test (</a:t>
            </a:r>
            <a:r>
              <a:rPr lang="en-US" sz="2400" i="1" dirty="0"/>
              <a:t>T</a:t>
            </a:r>
            <a:r>
              <a:rPr lang="en-US" sz="2400" dirty="0"/>
              <a:t>+ vs. </a:t>
            </a:r>
            <a:r>
              <a:rPr lang="en-US" sz="2400" i="1" dirty="0"/>
              <a:t>T</a:t>
            </a:r>
            <a:r>
              <a:rPr lang="en-US" sz="2400" dirty="0"/>
              <a:t>−).</a:t>
            </a:r>
          </a:p>
          <a:p>
            <a:r>
              <a:rPr lang="en-US" sz="2400" dirty="0"/>
              <a:t> </a:t>
            </a:r>
          </a:p>
          <a:p>
            <a:r>
              <a:rPr lang="en-US" sz="2400" dirty="0"/>
              <a:t>Medical examples of this include various screening tests: breast cancer screening through (</a:t>
            </a:r>
            <a:r>
              <a:rPr lang="en-US" sz="2400" dirty="0" err="1"/>
              <a:t>i</a:t>
            </a:r>
            <a:r>
              <a:rPr lang="en-US" sz="2400" dirty="0"/>
              <a:t>) self-examination and (ii) </a:t>
            </a:r>
            <a:r>
              <a:rPr lang="en-US" sz="2400" dirty="0" err="1"/>
              <a:t>mammographies</a:t>
            </a:r>
            <a:r>
              <a:rPr lang="en-US" sz="2400" dirty="0"/>
              <a:t>, prostate cancer screening through (iii) PSA tests, and Colo-rectal cancer through (iv) colonoscopies. </a:t>
            </a:r>
          </a:p>
          <a:p>
            <a:endParaRPr lang="en-US" sz="2400" dirty="0"/>
          </a:p>
          <a:p>
            <a:r>
              <a:rPr lang="en-US" sz="2400" dirty="0"/>
              <a:t>These tests are a little controversial because of poor predictive probability of the tests. </a:t>
            </a:r>
            <a:endParaRPr lang="en-US" sz="2400" dirty="0">
              <a:effectLst/>
            </a:endParaRPr>
          </a:p>
        </p:txBody>
      </p:sp>
      <p:sp>
        <p:nvSpPr>
          <p:cNvPr id="5" name="Rectangle 3">
            <a:extLst>
              <a:ext uri="{FF2B5EF4-FFF2-40B4-BE49-F238E27FC236}">
                <a16:creationId xmlns:a16="http://schemas.microsoft.com/office/drawing/2014/main" xmlns=""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172186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 (cont.)</a:t>
            </a:r>
            <a:endParaRPr lang="en-US" dirty="0">
              <a:effectLst/>
            </a:endParaRPr>
          </a:p>
        </p:txBody>
      </p:sp>
      <p:sp>
        <p:nvSpPr>
          <p:cNvPr id="3" name="Content Placeholder 2"/>
          <p:cNvSpPr>
            <a:spLocks noGrp="1"/>
          </p:cNvSpPr>
          <p:nvPr>
            <p:ph idx="1"/>
          </p:nvPr>
        </p:nvSpPr>
        <p:spPr>
          <a:xfrm>
            <a:off x="833414" y="1177758"/>
            <a:ext cx="10693567" cy="4821260"/>
          </a:xfrm>
        </p:spPr>
        <p:txBody>
          <a:bodyPr/>
          <a:lstStyle/>
          <a:p>
            <a:r>
              <a:rPr lang="en-US" dirty="0"/>
              <a:t>Bayes’ theorem can be rewritten for diagnostic tests: </a:t>
            </a:r>
          </a:p>
          <a:p>
            <a:endParaRPr lang="en-US" dirty="0"/>
          </a:p>
          <a:p>
            <a:endParaRPr lang="en-US" dirty="0"/>
          </a:p>
          <a:p>
            <a:r>
              <a:rPr lang="en-US" dirty="0"/>
              <a:t>These probability quantities can then be defined as: </a:t>
            </a:r>
            <a:endParaRPr lang="en-US" sz="2400" dirty="0"/>
          </a:p>
          <a:p>
            <a:pPr marL="457200" indent="-457200">
              <a:buFont typeface="Arial" panose="020B0604020202020204" pitchFamily="34" charset="0"/>
              <a:buChar char="•"/>
            </a:pPr>
            <a:r>
              <a:rPr lang="en-US" i="1" dirty="0"/>
              <a:t>Sensitivity</a:t>
            </a:r>
            <a:r>
              <a:rPr lang="en-US" dirty="0"/>
              <a:t>: </a:t>
            </a:r>
            <a:r>
              <a:rPr lang="en-US" i="1" dirty="0"/>
              <a:t>P</a:t>
            </a:r>
            <a:r>
              <a:rPr lang="en-US" dirty="0"/>
              <a:t>(</a:t>
            </a:r>
            <a:r>
              <a:rPr lang="en-US" i="1" dirty="0"/>
              <a:t>T</a:t>
            </a:r>
            <a:r>
              <a:rPr lang="en-US" dirty="0"/>
              <a:t>+|</a:t>
            </a:r>
            <a:r>
              <a:rPr lang="en-US" i="1" dirty="0"/>
              <a:t>D</a:t>
            </a:r>
            <a:r>
              <a:rPr lang="en-US" dirty="0"/>
              <a:t>+) </a:t>
            </a:r>
            <a:endParaRPr lang="en-US" sz="2400" dirty="0"/>
          </a:p>
          <a:p>
            <a:pPr marL="457200" indent="-457200">
              <a:buFont typeface="Arial" panose="020B0604020202020204" pitchFamily="34" charset="0"/>
              <a:buChar char="•"/>
            </a:pPr>
            <a:r>
              <a:rPr lang="en-US" i="1" dirty="0"/>
              <a:t>Specificity</a:t>
            </a:r>
            <a:r>
              <a:rPr lang="en-US" dirty="0"/>
              <a:t>: </a:t>
            </a:r>
            <a:r>
              <a:rPr lang="en-US" i="1" dirty="0"/>
              <a:t>P</a:t>
            </a:r>
            <a:r>
              <a:rPr lang="en-US" dirty="0"/>
              <a:t>(</a:t>
            </a:r>
            <a:r>
              <a:rPr lang="en-US" i="1" dirty="0"/>
              <a:t>T</a:t>
            </a:r>
            <a:r>
              <a:rPr lang="en-US" dirty="0"/>
              <a:t>−|</a:t>
            </a:r>
            <a:r>
              <a:rPr lang="en-US" i="1" dirty="0"/>
              <a:t>D</a:t>
            </a:r>
            <a:r>
              <a:rPr lang="en-US" dirty="0"/>
              <a:t>−) </a:t>
            </a:r>
            <a:endParaRPr lang="en-US" sz="2400" dirty="0"/>
          </a:p>
          <a:p>
            <a:pPr marL="457200" indent="-457200">
              <a:buFont typeface="Arial" panose="020B0604020202020204" pitchFamily="34" charset="0"/>
              <a:buChar char="•"/>
            </a:pPr>
            <a:r>
              <a:rPr lang="en-US" i="1" dirty="0"/>
              <a:t>Prevalence</a:t>
            </a:r>
            <a:r>
              <a:rPr lang="en-US" dirty="0"/>
              <a:t>: </a:t>
            </a:r>
            <a:r>
              <a:rPr lang="en-US" i="1" dirty="0"/>
              <a:t>P</a:t>
            </a:r>
            <a:r>
              <a:rPr lang="en-US" dirty="0"/>
              <a:t>(</a:t>
            </a:r>
            <a:r>
              <a:rPr lang="en-US" i="1" dirty="0"/>
              <a:t>D</a:t>
            </a:r>
            <a:r>
              <a:rPr lang="en-US" dirty="0"/>
              <a:t>+) </a:t>
            </a:r>
            <a:endParaRPr lang="en-US" sz="2400" dirty="0"/>
          </a:p>
          <a:p>
            <a:pPr marL="457200" indent="-457200">
              <a:buFont typeface="Arial" panose="020B0604020202020204" pitchFamily="34" charset="0"/>
              <a:buChar char="•"/>
            </a:pPr>
            <a:r>
              <a:rPr lang="en-US" i="1" dirty="0"/>
              <a:t>Positive Predictive Value</a:t>
            </a:r>
            <a:r>
              <a:rPr lang="en-US" dirty="0"/>
              <a:t>: </a:t>
            </a:r>
            <a:r>
              <a:rPr lang="en-US" i="1" dirty="0"/>
              <a:t>P</a:t>
            </a:r>
            <a:r>
              <a:rPr lang="en-US" dirty="0"/>
              <a:t>(</a:t>
            </a:r>
            <a:r>
              <a:rPr lang="en-US" i="1" dirty="0"/>
              <a:t>D</a:t>
            </a:r>
            <a:r>
              <a:rPr lang="en-US" dirty="0"/>
              <a:t>+|</a:t>
            </a:r>
            <a:r>
              <a:rPr lang="en-US" i="1" dirty="0"/>
              <a:t>T</a:t>
            </a:r>
            <a:r>
              <a:rPr lang="en-US" dirty="0"/>
              <a:t>+) </a:t>
            </a:r>
            <a:endParaRPr lang="en-US" sz="2400" dirty="0"/>
          </a:p>
          <a:p>
            <a:pPr marL="457200" indent="-457200">
              <a:buFont typeface="Arial" panose="020B0604020202020204" pitchFamily="34" charset="0"/>
              <a:buChar char="•"/>
            </a:pPr>
            <a:r>
              <a:rPr lang="en-US" i="1" dirty="0"/>
              <a:t>Negative Predictive Value</a:t>
            </a:r>
            <a:r>
              <a:rPr lang="en-US" dirty="0"/>
              <a:t>: </a:t>
            </a:r>
            <a:r>
              <a:rPr lang="en-US" i="1" dirty="0"/>
              <a:t>P</a:t>
            </a:r>
            <a:r>
              <a:rPr lang="en-US" dirty="0"/>
              <a:t>(</a:t>
            </a:r>
            <a:r>
              <a:rPr lang="en-US" i="1" dirty="0"/>
              <a:t>D</a:t>
            </a:r>
            <a:r>
              <a:rPr lang="en-US" dirty="0"/>
              <a:t>−|</a:t>
            </a:r>
            <a:r>
              <a:rPr lang="en-US" i="1" dirty="0"/>
              <a:t>T</a:t>
            </a:r>
            <a:r>
              <a:rPr lang="en-US" dirty="0"/>
              <a:t>−) </a:t>
            </a:r>
            <a:endParaRPr lang="en-US" sz="2400" dirty="0"/>
          </a:p>
          <a:p>
            <a:r>
              <a:rPr lang="en-US" dirty="0"/>
              <a:t>How do positive and negative predictive values relate? Be careful... </a:t>
            </a:r>
            <a:endParaRPr lang="en-US" sz="2400" dirty="0">
              <a:effectLst/>
            </a:endParaRPr>
          </a:p>
        </p:txBody>
      </p:sp>
      <p:sp>
        <p:nvSpPr>
          <p:cNvPr id="5" name="Rectangle 3">
            <a:extLst>
              <a:ext uri="{FF2B5EF4-FFF2-40B4-BE49-F238E27FC236}">
                <a16:creationId xmlns:a16="http://schemas.microsoft.com/office/drawing/2014/main" xmlns=""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a:extLst>
              <a:ext uri="{FF2B5EF4-FFF2-40B4-BE49-F238E27FC236}">
                <a16:creationId xmlns:a16="http://schemas.microsoft.com/office/drawing/2014/main" xmlns="" id="{64266718-2A59-FA46-82C7-DA4339EA7128}"/>
              </a:ext>
            </a:extLst>
          </p:cNvPr>
          <p:cNvPicPr>
            <a:picLocks noChangeAspect="1"/>
          </p:cNvPicPr>
          <p:nvPr/>
        </p:nvPicPr>
        <p:blipFill>
          <a:blip r:embed="rId2"/>
          <a:stretch>
            <a:fillRect/>
          </a:stretch>
        </p:blipFill>
        <p:spPr>
          <a:xfrm>
            <a:off x="1932132" y="1742036"/>
            <a:ext cx="8327736" cy="891481"/>
          </a:xfrm>
          <a:prstGeom prst="rect">
            <a:avLst/>
          </a:prstGeom>
        </p:spPr>
      </p:pic>
    </p:spTree>
    <p:extLst>
      <p:ext uri="{BB962C8B-B14F-4D97-AF65-F5344CB8AC3E}">
        <p14:creationId xmlns:p14="http://schemas.microsoft.com/office/powerpoint/2010/main" val="31822984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Diagnostic Testing (cont.)</a:t>
            </a:r>
            <a:endParaRPr lang="en-US" dirty="0">
              <a:effectLst/>
            </a:endParaRPr>
          </a:p>
        </p:txBody>
      </p:sp>
      <p:sp>
        <p:nvSpPr>
          <p:cNvPr id="3" name="Content Placeholder 2"/>
          <p:cNvSpPr>
            <a:spLocks noGrp="1"/>
          </p:cNvSpPr>
          <p:nvPr>
            <p:ph idx="1"/>
          </p:nvPr>
        </p:nvSpPr>
        <p:spPr>
          <a:xfrm>
            <a:off x="833414" y="1177758"/>
            <a:ext cx="10693567" cy="4821260"/>
          </a:xfrm>
        </p:spPr>
        <p:txBody>
          <a:bodyPr/>
          <a:lstStyle/>
          <a:p>
            <a:r>
              <a:rPr lang="en-US" dirty="0"/>
              <a:t>We mentioned that these tests are a little controversial because of their poor predictive probability. When will these tests have poor positive predictive probability? </a:t>
            </a:r>
          </a:p>
          <a:p>
            <a:r>
              <a:rPr lang="en-US" dirty="0"/>
              <a:t>When the disease is not very prevalent, then the number of ’false positives’ will overwhelm the number of true positive. For example, PSA screening for prostate cancer has sensitivity of about 90% and specificity of about 97% for some age groups (men in their fifties), but prevalence is about 0.1%. </a:t>
            </a:r>
          </a:p>
          <a:p>
            <a:r>
              <a:rPr lang="en-US" dirty="0"/>
              <a:t>What is positive predictive probability for this diagnostic test? </a:t>
            </a:r>
            <a:endParaRPr lang="en-US" dirty="0">
              <a:effectLst/>
            </a:endParaRPr>
          </a:p>
        </p:txBody>
      </p:sp>
      <p:sp>
        <p:nvSpPr>
          <p:cNvPr id="5" name="Rectangle 3">
            <a:extLst>
              <a:ext uri="{FF2B5EF4-FFF2-40B4-BE49-F238E27FC236}">
                <a16:creationId xmlns:a16="http://schemas.microsoft.com/office/drawing/2014/main" xmlns=""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4236110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do we care?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693567" cy="4821260"/>
              </a:xfrm>
            </p:spPr>
            <p:txBody>
              <a:bodyPr/>
              <a:lstStyle/>
              <a:p>
                <a:r>
                  <a:rPr lang="en-US" sz="2400" dirty="0"/>
                  <a:t>As data scientists, why do we care about diagnostic testing from the medical world? (hint: it’s not just because Kevin is a trained biostatistician!) </a:t>
                </a:r>
              </a:p>
              <a:p>
                <a:endParaRPr lang="en-US" sz="2400" dirty="0"/>
              </a:p>
              <a:p>
                <a:r>
                  <a:rPr lang="en-US" sz="2400" dirty="0"/>
                  <a:t>Because classification can be thought of as a diagnostic test. </a:t>
                </a:r>
              </a:p>
              <a:p>
                <a:endParaRPr lang="en-US" sz="2400" dirty="0"/>
              </a:p>
              <a:p>
                <a:r>
                  <a:rPr lang="en-US" sz="2400" dirty="0"/>
                  <a:t>Let </a:t>
                </a:r>
                <a:r>
                  <a:rPr lang="en-US" sz="2400" i="1" dirty="0"/>
                  <a:t>Y</a:t>
                </a:r>
                <a:r>
                  <a:rPr lang="en-US" sz="2400" baseline="-25000" dirty="0"/>
                  <a:t>i</a:t>
                </a:r>
                <a:r>
                  <a:rPr lang="en-US" sz="2400" dirty="0"/>
                  <a:t> = </a:t>
                </a:r>
                <a:r>
                  <a:rPr lang="en-US" sz="2400" i="1" dirty="0"/>
                  <a:t>k</a:t>
                </a:r>
                <a:r>
                  <a:rPr lang="en-US" sz="2400" dirty="0"/>
                  <a:t> be the event that observation </a:t>
                </a:r>
                <a:r>
                  <a:rPr lang="en-US" sz="2400" dirty="0" err="1"/>
                  <a:t>i</a:t>
                </a:r>
                <a:r>
                  <a:rPr lang="en-US" sz="2400" dirty="0"/>
                  <a:t> truly belongs to category </a:t>
                </a:r>
                <a:r>
                  <a:rPr lang="en-US" sz="2400" i="1" dirty="0"/>
                  <a:t>k</a:t>
                </a:r>
                <a:r>
                  <a:rPr lang="en-US" sz="2400" dirty="0"/>
                  <a:t>, and let </a:t>
                </a:r>
                <a14:m>
                  <m:oMath xmlns:m="http://schemas.openxmlformats.org/officeDocument/2006/math">
                    <m:acc>
                      <m:accPr>
                        <m:chr m:val="̂"/>
                        <m:ctrlPr>
                          <a:rPr lang="en-US" sz="2400" i="1">
                            <a:latin typeface="Cambria Math" charset="0"/>
                          </a:rPr>
                        </m:ctrlPr>
                      </m:accPr>
                      <m:e>
                        <m:r>
                          <a:rPr lang="en-US" sz="2400" i="1">
                            <a:latin typeface="Cambria Math" panose="02040503050406030204" pitchFamily="18" charset="0"/>
                          </a:rPr>
                          <m:t>𝑌</m:t>
                        </m:r>
                      </m:e>
                    </m:acc>
                  </m:oMath>
                </a14:m>
                <a:r>
                  <a:rPr lang="en-US" sz="2400" dirty="0"/>
                  <a:t> = K be the event that we correctly predict it to be in class </a:t>
                </a:r>
                <a:r>
                  <a:rPr lang="en-US" sz="2400" i="1" dirty="0"/>
                  <a:t>k</a:t>
                </a:r>
                <a:r>
                  <a:rPr lang="en-US" sz="2400" dirty="0"/>
                  <a:t>. Then Bayes’ rule states that our </a:t>
                </a:r>
                <a:r>
                  <a:rPr lang="en-US" sz="2400" i="1" dirty="0"/>
                  <a:t>Positive Predictive Value </a:t>
                </a:r>
                <a:r>
                  <a:rPr lang="en-US" sz="2400" dirty="0"/>
                  <a:t>for classification is: </a:t>
                </a:r>
                <a:endParaRPr lang="en-US" sz="2400" dirty="0">
                  <a:effectLst/>
                </a:endParaRPr>
              </a:p>
              <a:p>
                <a:endParaRPr lang="en-US" sz="2400" dirty="0">
                  <a:effectLst/>
                </a:endParaRPr>
              </a:p>
              <a:p>
                <a:endParaRPr lang="en-US" sz="2400" dirty="0">
                  <a:effectLst/>
                </a:endParaRPr>
              </a:p>
              <a:p>
                <a:r>
                  <a:rPr lang="en-US" sz="2400" dirty="0"/>
                  <a:t>Thus the probability of a predicted outcome truly being in a specific group depends on what? The proportion of observations in that class! </a:t>
                </a:r>
              </a:p>
              <a:p>
                <a:r>
                  <a:rPr lang="en-US" sz="2400" dirty="0"/>
                  <a:t> </a:t>
                </a:r>
              </a:p>
              <a:p>
                <a:endParaRPr lang="en-US"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693567" cy="4821260"/>
              </a:xfrm>
              <a:blipFill>
                <a:blip r:embed="rId2"/>
                <a:stretch>
                  <a:fillRect l="-830" t="-1053" r="-712" b="-6842"/>
                </a:stretch>
              </a:blipFill>
            </p:spPr>
            <p:txBody>
              <a:bodyPr/>
              <a:lstStyle/>
              <a:p>
                <a:r>
                  <a:rPr lang="en-US">
                    <a:noFill/>
                  </a:rPr>
                  <a:t> </a:t>
                </a:r>
              </a:p>
            </p:txBody>
          </p:sp>
        </mc:Fallback>
      </mc:AlternateContent>
      <p:sp>
        <p:nvSpPr>
          <p:cNvPr id="5" name="Rectangle 3">
            <a:extLst>
              <a:ext uri="{FF2B5EF4-FFF2-40B4-BE49-F238E27FC236}">
                <a16:creationId xmlns:a16="http://schemas.microsoft.com/office/drawing/2014/main" xmlns=""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xmlns="" id="{47CB4ADB-B34C-5848-BBB7-152113CFF57B}"/>
              </a:ext>
            </a:extLst>
          </p:cNvPr>
          <p:cNvPicPr>
            <a:picLocks noChangeAspect="1"/>
          </p:cNvPicPr>
          <p:nvPr/>
        </p:nvPicPr>
        <p:blipFill>
          <a:blip r:embed="rId3"/>
          <a:stretch>
            <a:fillRect/>
          </a:stretch>
        </p:blipFill>
        <p:spPr>
          <a:xfrm>
            <a:off x="592281" y="4456546"/>
            <a:ext cx="10934700" cy="965200"/>
          </a:xfrm>
          <a:prstGeom prst="rect">
            <a:avLst/>
          </a:prstGeom>
        </p:spPr>
      </p:pic>
    </p:spTree>
    <p:extLst>
      <p:ext uri="{BB962C8B-B14F-4D97-AF65-F5344CB8AC3E}">
        <p14:creationId xmlns:p14="http://schemas.microsoft.com/office/powerpoint/2010/main" val="3352637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in Classification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693567" cy="4821260"/>
              </a:xfrm>
            </p:spPr>
            <p:txBody>
              <a:bodyPr/>
              <a:lstStyle/>
              <a:p>
                <a:r>
                  <a:rPr lang="en-US" dirty="0"/>
                  <a:t>There are 2 major types of error in classification problems based on a binary outcome. They are: </a:t>
                </a:r>
                <a:endParaRPr lang="en-US" sz="2400" dirty="0"/>
              </a:p>
              <a:p>
                <a:pPr marL="457200" indent="-457200">
                  <a:buFont typeface="Arial" panose="020B0604020202020204" pitchFamily="34" charset="0"/>
                  <a:buChar char="•"/>
                </a:pPr>
                <a:r>
                  <a:rPr lang="en-US" dirty="0"/>
                  <a:t>False positives: incorrectly predicting </a:t>
                </a:r>
                <a14:m>
                  <m:oMath xmlns:m="http://schemas.openxmlformats.org/officeDocument/2006/math">
                    <m:acc>
                      <m:accPr>
                        <m:chr m:val="̂"/>
                        <m:ctrlPr>
                          <a:rPr lang="en-US" i="1" smtClean="0">
                            <a:latin typeface="Cambria Math" charset="0"/>
                          </a:rPr>
                        </m:ctrlPr>
                      </m:accPr>
                      <m:e>
                        <m:r>
                          <a:rPr lang="en-US" b="0" i="1" smtClean="0">
                            <a:latin typeface="Cambria Math" panose="02040503050406030204" pitchFamily="18" charset="0"/>
                          </a:rPr>
                          <m:t>𝑌</m:t>
                        </m:r>
                      </m:e>
                    </m:acc>
                  </m:oMath>
                </a14:m>
                <a:r>
                  <a:rPr lang="en-US" dirty="0"/>
                  <a:t> = 1 when it truly is in </a:t>
                </a:r>
                <a:r>
                  <a:rPr lang="en-US" i="1" dirty="0"/>
                  <a:t>Y</a:t>
                </a:r>
                <a:r>
                  <a:rPr lang="en-US" dirty="0"/>
                  <a:t> = 0. </a:t>
                </a:r>
                <a:endParaRPr lang="en-US" sz="2400" dirty="0"/>
              </a:p>
              <a:p>
                <a:pPr marL="457200" indent="-457200">
                  <a:buFont typeface="Arial" panose="020B0604020202020204" pitchFamily="34" charset="0"/>
                  <a:buChar char="•"/>
                </a:pPr>
                <a:r>
                  <a:rPr lang="en-US" dirty="0"/>
                  <a:t>False negative: incorrectly predicting </a:t>
                </a:r>
                <a14:m>
                  <m:oMath xmlns:m="http://schemas.openxmlformats.org/officeDocument/2006/math">
                    <m:acc>
                      <m:accPr>
                        <m:chr m:val="̂"/>
                        <m:ctrlPr>
                          <a:rPr lang="en-US" i="1">
                            <a:latin typeface="Cambria Math" charset="0"/>
                          </a:rPr>
                        </m:ctrlPr>
                      </m:accPr>
                      <m:e>
                        <m:r>
                          <a:rPr lang="en-US" i="1">
                            <a:latin typeface="Cambria Math" panose="02040503050406030204" pitchFamily="18" charset="0"/>
                          </a:rPr>
                          <m:t>𝑌</m:t>
                        </m:r>
                      </m:e>
                    </m:acc>
                  </m:oMath>
                </a14:m>
                <a:r>
                  <a:rPr lang="en-US" dirty="0"/>
                  <a:t> = 0 when it truly is in </a:t>
                </a:r>
                <a:r>
                  <a:rPr lang="en-US" i="1" dirty="0"/>
                  <a:t>Y</a:t>
                </a:r>
                <a:r>
                  <a:rPr lang="en-US" dirty="0"/>
                  <a:t> = 1. </a:t>
                </a:r>
                <a:endParaRPr lang="en-US" sz="2400" dirty="0"/>
              </a:p>
              <a:p>
                <a:r>
                  <a:rPr lang="en-US" dirty="0"/>
                  <a:t>The results of a classification algorithm are often summarized in two ways: a </a:t>
                </a:r>
                <a:r>
                  <a:rPr lang="en-US" u="sng" dirty="0"/>
                  <a:t>confusion table</a:t>
                </a:r>
                <a:r>
                  <a:rPr lang="en-US" dirty="0"/>
                  <a:t>, sometimes called a contingency table, or a 2x2 table (more generally </a:t>
                </a:r>
                <a:r>
                  <a:rPr lang="en-US" i="1" dirty="0"/>
                  <a:t>k</a:t>
                </a:r>
                <a:r>
                  <a:rPr lang="en-US" dirty="0"/>
                  <a:t> x </a:t>
                </a:r>
                <a:r>
                  <a:rPr lang="en-US" i="1" dirty="0"/>
                  <a:t>k</a:t>
                </a:r>
                <a:r>
                  <a:rPr lang="en-US" dirty="0"/>
                  <a:t> table) and an receiver operating characteristics (ROC) curve. </a:t>
                </a:r>
                <a:endParaRPr lang="en-US" sz="2400"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693567" cy="4821260"/>
              </a:xfrm>
              <a:blipFill>
                <a:blip r:embed="rId2"/>
                <a:stretch>
                  <a:fillRect l="-1186" t="-1316"/>
                </a:stretch>
              </a:blipFill>
            </p:spPr>
            <p:txBody>
              <a:bodyPr/>
              <a:lstStyle/>
              <a:p>
                <a:r>
                  <a:rPr lang="en-US">
                    <a:noFill/>
                  </a:rPr>
                  <a:t> </a:t>
                </a:r>
              </a:p>
            </p:txBody>
          </p:sp>
        </mc:Fallback>
      </mc:AlternateContent>
      <p:sp>
        <p:nvSpPr>
          <p:cNvPr id="5" name="Rectangle 3">
            <a:extLst>
              <a:ext uri="{FF2B5EF4-FFF2-40B4-BE49-F238E27FC236}">
                <a16:creationId xmlns:a16="http://schemas.microsoft.com/office/drawing/2014/main" xmlns=""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577130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Confusion Table</a:t>
            </a:r>
            <a:endParaRPr lang="en-US" dirty="0">
              <a:effectLst/>
            </a:endParaRPr>
          </a:p>
        </p:txBody>
      </p:sp>
      <p:sp>
        <p:nvSpPr>
          <p:cNvPr id="3" name="Content Placeholder 2"/>
          <p:cNvSpPr>
            <a:spLocks noGrp="1"/>
          </p:cNvSpPr>
          <p:nvPr>
            <p:ph idx="1"/>
          </p:nvPr>
        </p:nvSpPr>
        <p:spPr>
          <a:xfrm>
            <a:off x="833414" y="1177758"/>
            <a:ext cx="10693567" cy="4821260"/>
          </a:xfrm>
        </p:spPr>
        <p:txBody>
          <a:bodyPr/>
          <a:lstStyle/>
          <a:p>
            <a:r>
              <a:rPr lang="en-US" dirty="0"/>
              <a:t>When a classification algorithm (like logistic regression) is used, the results can be summarize in a </a:t>
            </a:r>
            <a:r>
              <a:rPr lang="en-US" i="1" dirty="0"/>
              <a:t>k </a:t>
            </a:r>
            <a:r>
              <a:rPr lang="en-US" dirty="0"/>
              <a:t>x </a:t>
            </a:r>
            <a:r>
              <a:rPr lang="en-US" i="1" dirty="0"/>
              <a:t>k</a:t>
            </a:r>
            <a:r>
              <a:rPr lang="en-US" dirty="0"/>
              <a:t> table as such: </a:t>
            </a:r>
          </a:p>
          <a:p>
            <a:endParaRPr lang="en-US" dirty="0">
              <a:effectLst/>
            </a:endParaRPr>
          </a:p>
          <a:p>
            <a:endParaRPr lang="en-US" dirty="0"/>
          </a:p>
          <a:p>
            <a:endParaRPr lang="en-US" dirty="0">
              <a:effectLst/>
            </a:endParaRPr>
          </a:p>
          <a:p>
            <a:r>
              <a:rPr lang="en-US" dirty="0"/>
              <a:t>The table above was a classification based on a logistic regression model to predict political party (Dem. vs. Rep.) based on 3 predictors: </a:t>
            </a:r>
            <a:r>
              <a:rPr lang="en-US" i="1" dirty="0"/>
              <a:t>X</a:t>
            </a:r>
            <a:r>
              <a:rPr lang="en-US" baseline="-25000" dirty="0"/>
              <a:t>1</a:t>
            </a:r>
            <a:r>
              <a:rPr lang="en-US" dirty="0"/>
              <a:t> = whether respondent believes abortion is legal, </a:t>
            </a:r>
            <a:r>
              <a:rPr lang="en-US" i="1" dirty="0"/>
              <a:t>X</a:t>
            </a:r>
            <a:r>
              <a:rPr lang="en-US" baseline="-25000" dirty="0"/>
              <a:t>2</a:t>
            </a:r>
            <a:r>
              <a:rPr lang="en-US" dirty="0"/>
              <a:t> = income (logged) and </a:t>
            </a:r>
            <a:r>
              <a:rPr lang="en-US" i="1" dirty="0"/>
              <a:t>X</a:t>
            </a:r>
            <a:r>
              <a:rPr lang="en-US" baseline="-25000" dirty="0"/>
              <a:t>3</a:t>
            </a:r>
            <a:r>
              <a:rPr lang="en-US" dirty="0"/>
              <a:t> = years of education. </a:t>
            </a:r>
          </a:p>
          <a:p>
            <a:endParaRPr lang="en-US" dirty="0"/>
          </a:p>
          <a:p>
            <a:r>
              <a:rPr lang="en-US" dirty="0"/>
              <a:t>What are the false positive and false negative rates for this classifier? </a:t>
            </a:r>
          </a:p>
          <a:p>
            <a:endParaRPr lang="en-US" dirty="0">
              <a:effectLst/>
            </a:endParaRPr>
          </a:p>
          <a:p>
            <a:endParaRPr lang="en-US" dirty="0"/>
          </a:p>
          <a:p>
            <a:endParaRPr lang="en-US" dirty="0">
              <a:effectLst/>
            </a:endParaRPr>
          </a:p>
          <a:p>
            <a:endParaRPr lang="en-US" dirty="0">
              <a:effectLst/>
            </a:endParaRPr>
          </a:p>
        </p:txBody>
      </p:sp>
      <p:sp>
        <p:nvSpPr>
          <p:cNvPr id="5" name="Rectangle 3">
            <a:extLst>
              <a:ext uri="{FF2B5EF4-FFF2-40B4-BE49-F238E27FC236}">
                <a16:creationId xmlns:a16="http://schemas.microsoft.com/office/drawing/2014/main" xmlns=""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 name="Picture 6">
            <a:extLst>
              <a:ext uri="{FF2B5EF4-FFF2-40B4-BE49-F238E27FC236}">
                <a16:creationId xmlns:a16="http://schemas.microsoft.com/office/drawing/2014/main" xmlns="" id="{15561EAC-77D2-BA4F-B910-D24731D59200}"/>
              </a:ext>
            </a:extLst>
          </p:cNvPr>
          <p:cNvPicPr>
            <a:picLocks noChangeAspect="1"/>
          </p:cNvPicPr>
          <p:nvPr/>
        </p:nvPicPr>
        <p:blipFill>
          <a:blip r:embed="rId2"/>
          <a:stretch>
            <a:fillRect/>
          </a:stretch>
        </p:blipFill>
        <p:spPr>
          <a:xfrm>
            <a:off x="2962564" y="2117623"/>
            <a:ext cx="5945909" cy="1544018"/>
          </a:xfrm>
          <a:prstGeom prst="rect">
            <a:avLst/>
          </a:prstGeom>
        </p:spPr>
      </p:pic>
    </p:spTree>
    <p:extLst>
      <p:ext uri="{BB962C8B-B14F-4D97-AF65-F5344CB8AC3E}">
        <p14:creationId xmlns:p14="http://schemas.microsoft.com/office/powerpoint/2010/main" val="2822753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Typical Classification Examples</a:t>
            </a:r>
          </a:p>
        </p:txBody>
      </p:sp>
      <p:sp>
        <p:nvSpPr>
          <p:cNvPr id="3" name="Content Placeholder 2"/>
          <p:cNvSpPr>
            <a:spLocks noGrp="1"/>
          </p:cNvSpPr>
          <p:nvPr>
            <p:ph idx="1"/>
          </p:nvPr>
        </p:nvSpPr>
        <p:spPr>
          <a:xfrm>
            <a:off x="847268" y="1454849"/>
            <a:ext cx="10707421" cy="2111143"/>
          </a:xfrm>
        </p:spPr>
        <p:txBody>
          <a:bodyPr/>
          <a:lstStyle/>
          <a:p>
            <a:pPr>
              <a:spcAft>
                <a:spcPts val="1200"/>
              </a:spcAft>
            </a:pPr>
            <a:r>
              <a:rPr lang="en-US" sz="2400" dirty="0"/>
              <a:t>The motivating examples for this lecture(s), </a:t>
            </a:r>
            <a:r>
              <a:rPr lang="en-US" sz="2400" dirty="0" err="1"/>
              <a:t>homeworks</a:t>
            </a:r>
            <a:r>
              <a:rPr lang="en-US" sz="2400" dirty="0"/>
              <a:t> and coming labs are based on medical data sets.  Classification problems are common in this domain:</a:t>
            </a:r>
          </a:p>
          <a:p>
            <a:pPr marL="342900" indent="-342900">
              <a:spcAft>
                <a:spcPts val="1200"/>
              </a:spcAft>
              <a:buFont typeface="Arial" charset="0"/>
              <a:buChar char="•"/>
            </a:pPr>
            <a:r>
              <a:rPr lang="en-US" sz="2400" dirty="0"/>
              <a:t>Trying to determine where to set the </a:t>
            </a:r>
            <a:r>
              <a:rPr lang="en-US" sz="2400" i="1" dirty="0"/>
              <a:t>cut-off</a:t>
            </a:r>
            <a:r>
              <a:rPr lang="en-US" sz="2400" dirty="0"/>
              <a:t> for some diagnostic test (pregnancy tests, prostate or breast cancer screening tests, etc...)</a:t>
            </a:r>
          </a:p>
          <a:p>
            <a:pPr marL="342900" indent="-342900">
              <a:spcAft>
                <a:spcPts val="1200"/>
              </a:spcAft>
              <a:buFont typeface="Arial" charset="0"/>
              <a:buChar char="•"/>
            </a:pPr>
            <a:r>
              <a:rPr lang="en-US" sz="2400" dirty="0"/>
              <a:t> Trying to determine if cancer has gone into remission based on treatment and various other indicators</a:t>
            </a:r>
          </a:p>
          <a:p>
            <a:pPr marL="342900" indent="-342900">
              <a:spcAft>
                <a:spcPts val="1200"/>
              </a:spcAft>
              <a:buFont typeface="Arial" charset="0"/>
              <a:buChar char="•"/>
            </a:pPr>
            <a:r>
              <a:rPr lang="en-US" sz="2400" dirty="0"/>
              <a:t>Trying to classify patients into types or classes of disease based on various genomic markers</a:t>
            </a:r>
          </a:p>
        </p:txBody>
      </p:sp>
    </p:spTree>
    <p:extLst>
      <p:ext uri="{BB962C8B-B14F-4D97-AF65-F5344CB8AC3E}">
        <p14:creationId xmlns:p14="http://schemas.microsoft.com/office/powerpoint/2010/main" val="8133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Bayes’ Classifier Choice</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84910" y="1177758"/>
                <a:ext cx="11042072" cy="4821260"/>
              </a:xfrm>
            </p:spPr>
            <p:txBody>
              <a:bodyPr/>
              <a:lstStyle/>
              <a:p>
                <a:r>
                  <a:rPr lang="en-US" dirty="0"/>
                  <a:t>A classifier’s error rates can be tuned to modify this table. How? </a:t>
                </a:r>
              </a:p>
              <a:p>
                <a:r>
                  <a:rPr lang="en-US" dirty="0"/>
                  <a:t>The choice of the Bayes’ classifier level will modify the characteristics of this table. </a:t>
                </a:r>
              </a:p>
              <a:p>
                <a:r>
                  <a:rPr lang="en-US" dirty="0"/>
                  <a:t>If we thought is was more important to predict republicans correctly (lower false positive rate), what could we do for our Bayes’ classifier level? </a:t>
                </a:r>
              </a:p>
              <a:p>
                <a:r>
                  <a:rPr lang="en-US" dirty="0"/>
                  <a:t>We could classify instead based on: </a:t>
                </a:r>
              </a:p>
              <a:p>
                <a:pPr algn="ctr"/>
                <a14:m>
                  <m:oMath xmlns:m="http://schemas.openxmlformats.org/officeDocument/2006/math">
                    <m:acc>
                      <m:accPr>
                        <m:chr m:val="̂"/>
                        <m:ctrlPr>
                          <a:rPr lang="el-GR" i="1" smtClean="0">
                            <a:latin typeface="Cambria Math" charset="0"/>
                          </a:rPr>
                        </m:ctrlPr>
                      </m:accPr>
                      <m:e>
                        <m:r>
                          <a:rPr lang="en-US" b="0" i="1" smtClean="0">
                            <a:latin typeface="Cambria Math" panose="02040503050406030204" pitchFamily="18" charset="0"/>
                          </a:rPr>
                          <m:t>𝑃</m:t>
                        </m:r>
                      </m:e>
                    </m:acc>
                    <m:d>
                      <m:dPr>
                        <m:ctrlPr>
                          <a:rPr lang="en-US" b="0" i="1" smtClean="0">
                            <a:latin typeface="Cambria Math" charset="0"/>
                          </a:rPr>
                        </m:ctrlPr>
                      </m:dPr>
                      <m:e>
                        <m:r>
                          <a:rPr lang="en-US" b="0" i="1" smtClean="0">
                            <a:latin typeface="Cambria Math" panose="02040503050406030204" pitchFamily="18" charset="0"/>
                          </a:rPr>
                          <m:t>𝑌</m:t>
                        </m:r>
                        <m:r>
                          <a:rPr lang="en-US" b="0" i="1" smtClean="0">
                            <a:latin typeface="Cambria Math" panose="02040503050406030204" pitchFamily="18" charset="0"/>
                          </a:rPr>
                          <m:t>=1</m:t>
                        </m:r>
                      </m:e>
                    </m:d>
                    <m:r>
                      <a:rPr lang="en-US" b="0" i="1" smtClean="0">
                        <a:latin typeface="Cambria Math" panose="02040503050406030204" pitchFamily="18" charset="0"/>
                      </a:rPr>
                      <m:t>=</m:t>
                    </m:r>
                    <m:r>
                      <a:rPr lang="el-GR" i="1">
                        <a:latin typeface="Cambria Math" panose="02040503050406030204" pitchFamily="18" charset="0"/>
                      </a:rPr>
                      <m:t>𝜋</m:t>
                    </m:r>
                  </m:oMath>
                </a14:m>
                <a:r>
                  <a:rPr lang="el-GR" dirty="0"/>
                  <a:t> </a:t>
                </a:r>
              </a:p>
              <a:p>
                <a:r>
                  <a:rPr lang="en-US" dirty="0"/>
                  <a:t>and we could choose </a:t>
                </a:r>
                <a14:m>
                  <m:oMath xmlns:m="http://schemas.openxmlformats.org/officeDocument/2006/math">
                    <m:r>
                      <a:rPr lang="el-GR" i="1">
                        <a:latin typeface="Cambria Math" panose="02040503050406030204" pitchFamily="18" charset="0"/>
                      </a:rPr>
                      <m:t>𝜋</m:t>
                    </m:r>
                  </m:oMath>
                </a14:m>
                <a:r>
                  <a:rPr lang="el-GR" dirty="0"/>
                  <a:t> </a:t>
                </a:r>
                <a:r>
                  <a:rPr lang="en-US" dirty="0"/>
                  <a:t>to be some level other than 0.5. Let’s see what the table looks like if </a:t>
                </a:r>
                <a14:m>
                  <m:oMath xmlns:m="http://schemas.openxmlformats.org/officeDocument/2006/math">
                    <m:r>
                      <a:rPr lang="el-GR" i="1">
                        <a:latin typeface="Cambria Math" panose="02040503050406030204" pitchFamily="18" charset="0"/>
                      </a:rPr>
                      <m:t>𝜋</m:t>
                    </m:r>
                  </m:oMath>
                </a14:m>
                <a:r>
                  <a:rPr lang="el-GR" dirty="0"/>
                  <a:t> </a:t>
                </a:r>
                <a:r>
                  <a:rPr lang="en-US" dirty="0"/>
                  <a:t>were 0.28 or 0.52 instead (why such strange numbers?). </a:t>
                </a:r>
              </a:p>
              <a:p>
                <a:endParaRPr lang="en-US"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84910" y="1177758"/>
                <a:ext cx="11042072" cy="4821260"/>
              </a:xfrm>
              <a:blipFill>
                <a:blip r:embed="rId2"/>
                <a:stretch>
                  <a:fillRect l="-1033" t="-1316" r="-1607" b="-2895"/>
                </a:stretch>
              </a:blipFill>
            </p:spPr>
            <p:txBody>
              <a:bodyPr/>
              <a:lstStyle/>
              <a:p>
                <a:r>
                  <a:rPr lang="en-US">
                    <a:noFill/>
                  </a:rPr>
                  <a:t> </a:t>
                </a:r>
              </a:p>
            </p:txBody>
          </p:sp>
        </mc:Fallback>
      </mc:AlternateContent>
      <p:sp>
        <p:nvSpPr>
          <p:cNvPr id="5" name="Rectangle 3">
            <a:extLst>
              <a:ext uri="{FF2B5EF4-FFF2-40B4-BE49-F238E27FC236}">
                <a16:creationId xmlns:a16="http://schemas.microsoft.com/office/drawing/2014/main" xmlns=""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296109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Confusion tables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0693567" cy="4821260"/>
              </a:xfrm>
            </p:spPr>
            <p:txBody>
              <a:bodyPr/>
              <a:lstStyle/>
              <a:p>
                <a:r>
                  <a:rPr lang="en-US" dirty="0"/>
                  <a:t>Based on </a:t>
                </a:r>
                <a14:m>
                  <m:oMath xmlns:m="http://schemas.openxmlformats.org/officeDocument/2006/math">
                    <m:r>
                      <a:rPr lang="el-GR" i="1">
                        <a:latin typeface="Cambria Math" panose="02040503050406030204" pitchFamily="18" charset="0"/>
                      </a:rPr>
                      <m:t>𝜋</m:t>
                    </m:r>
                  </m:oMath>
                </a14:m>
                <a:r>
                  <a:rPr lang="el-GR" dirty="0"/>
                  <a:t> = 0.28: </a:t>
                </a:r>
                <a:endParaRPr lang="en-US" dirty="0"/>
              </a:p>
              <a:p>
                <a:endParaRPr lang="en-US" dirty="0">
                  <a:effectLst/>
                </a:endParaRPr>
              </a:p>
              <a:p>
                <a:endParaRPr lang="en-US" dirty="0">
                  <a:effectLst/>
                </a:endParaRPr>
              </a:p>
              <a:p>
                <a:endParaRPr lang="en-US" dirty="0"/>
              </a:p>
              <a:p>
                <a:r>
                  <a:rPr lang="en-US" dirty="0"/>
                  <a:t>What has improved? What has worsened? </a:t>
                </a:r>
              </a:p>
              <a:p>
                <a:r>
                  <a:rPr lang="en-US" dirty="0"/>
                  <a:t>Based on </a:t>
                </a:r>
                <a14:m>
                  <m:oMath xmlns:m="http://schemas.openxmlformats.org/officeDocument/2006/math">
                    <m:r>
                      <a:rPr lang="el-GR" i="1" smtClean="0">
                        <a:latin typeface="Cambria Math" panose="02040503050406030204" pitchFamily="18" charset="0"/>
                      </a:rPr>
                      <m:t>𝜋</m:t>
                    </m:r>
                  </m:oMath>
                </a14:m>
                <a:r>
                  <a:rPr lang="el-GR" dirty="0"/>
                  <a:t> = 0.52: </a:t>
                </a:r>
              </a:p>
              <a:p>
                <a:endParaRPr lang="en-US" dirty="0">
                  <a:effectLst/>
                </a:endParaRPr>
              </a:p>
              <a:p>
                <a:endParaRPr lang="en-US" dirty="0"/>
              </a:p>
              <a:p>
                <a:endParaRPr lang="en-US" dirty="0">
                  <a:effectLst/>
                </a:endParaRPr>
              </a:p>
              <a:p>
                <a:r>
                  <a:rPr lang="en-US" dirty="0"/>
                  <a:t>Which should we choose? Why? </a:t>
                </a:r>
              </a:p>
              <a:p>
                <a:endParaRPr lang="el-GR" dirty="0">
                  <a:effectLs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0693567" cy="4821260"/>
              </a:xfrm>
              <a:blipFill>
                <a:blip r:embed="rId2"/>
                <a:stretch>
                  <a:fillRect l="-1186" t="-1316" b="-9737"/>
                </a:stretch>
              </a:blipFill>
            </p:spPr>
            <p:txBody>
              <a:bodyPr/>
              <a:lstStyle/>
              <a:p>
                <a:r>
                  <a:rPr lang="en-US">
                    <a:noFill/>
                  </a:rPr>
                  <a:t> </a:t>
                </a:r>
              </a:p>
            </p:txBody>
          </p:sp>
        </mc:Fallback>
      </mc:AlternateContent>
      <p:sp>
        <p:nvSpPr>
          <p:cNvPr id="5" name="Rectangle 3">
            <a:extLst>
              <a:ext uri="{FF2B5EF4-FFF2-40B4-BE49-F238E27FC236}">
                <a16:creationId xmlns:a16="http://schemas.microsoft.com/office/drawing/2014/main" xmlns="" id="{BBBD252F-53E1-B449-89C1-FBE464DFD4D5}"/>
              </a:ext>
            </a:extLst>
          </p:cNvPr>
          <p:cNvSpPr>
            <a:spLocks noChangeArrowheads="1"/>
          </p:cNvSpPr>
          <p:nvPr/>
        </p:nvSpPr>
        <p:spPr bwMode="auto">
          <a:xfrm>
            <a:off x="152400" y="196334"/>
            <a:ext cx="184731" cy="369332"/>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4" name="Picture 3">
            <a:extLst>
              <a:ext uri="{FF2B5EF4-FFF2-40B4-BE49-F238E27FC236}">
                <a16:creationId xmlns:a16="http://schemas.microsoft.com/office/drawing/2014/main" xmlns="" id="{B465ED3D-0073-C744-BBCB-0AF7A12C3EFD}"/>
              </a:ext>
            </a:extLst>
          </p:cNvPr>
          <p:cNvPicPr>
            <a:picLocks noChangeAspect="1"/>
          </p:cNvPicPr>
          <p:nvPr/>
        </p:nvPicPr>
        <p:blipFill>
          <a:blip r:embed="rId3"/>
          <a:stretch>
            <a:fillRect/>
          </a:stretch>
        </p:blipFill>
        <p:spPr>
          <a:xfrm>
            <a:off x="2424545" y="1668545"/>
            <a:ext cx="6453909" cy="1634031"/>
          </a:xfrm>
          <a:prstGeom prst="rect">
            <a:avLst/>
          </a:prstGeom>
        </p:spPr>
      </p:pic>
      <p:pic>
        <p:nvPicPr>
          <p:cNvPr id="6" name="Picture 5">
            <a:extLst>
              <a:ext uri="{FF2B5EF4-FFF2-40B4-BE49-F238E27FC236}">
                <a16:creationId xmlns:a16="http://schemas.microsoft.com/office/drawing/2014/main" xmlns="" id="{5E13FE93-799C-A749-9DF2-6C7DB92558CC}"/>
              </a:ext>
            </a:extLst>
          </p:cNvPr>
          <p:cNvPicPr>
            <a:picLocks noChangeAspect="1"/>
          </p:cNvPicPr>
          <p:nvPr/>
        </p:nvPicPr>
        <p:blipFill>
          <a:blip r:embed="rId4"/>
          <a:stretch>
            <a:fillRect/>
          </a:stretch>
        </p:blipFill>
        <p:spPr>
          <a:xfrm>
            <a:off x="2424545" y="4131856"/>
            <a:ext cx="6525779" cy="1696082"/>
          </a:xfrm>
          <a:prstGeom prst="rect">
            <a:avLst/>
          </a:prstGeom>
        </p:spPr>
      </p:pic>
    </p:spTree>
    <p:extLst>
      <p:ext uri="{BB962C8B-B14F-4D97-AF65-F5344CB8AC3E}">
        <p14:creationId xmlns:p14="http://schemas.microsoft.com/office/powerpoint/2010/main" val="24072055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Radio Operator Curves (ROC) Curves</a:t>
            </a:r>
          </a:p>
        </p:txBody>
      </p:sp>
    </p:spTree>
    <p:extLst>
      <p:ext uri="{BB962C8B-B14F-4D97-AF65-F5344CB8AC3E}">
        <p14:creationId xmlns:p14="http://schemas.microsoft.com/office/powerpoint/2010/main" val="59483211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2CEFCA-0FF8-7E46-9110-0F8072CC4313}"/>
              </a:ext>
            </a:extLst>
          </p:cNvPr>
          <p:cNvSpPr>
            <a:spLocks noGrp="1"/>
          </p:cNvSpPr>
          <p:nvPr>
            <p:ph type="title"/>
          </p:nvPr>
        </p:nvSpPr>
        <p:spPr/>
        <p:txBody>
          <a:bodyPr/>
          <a:lstStyle/>
          <a:p>
            <a:r>
              <a:rPr lang="en-US" dirty="0"/>
              <a:t>ROC Curves</a:t>
            </a:r>
          </a:p>
        </p:txBody>
      </p:sp>
      <p:sp>
        <p:nvSpPr>
          <p:cNvPr id="3" name="Content Placeholder 2">
            <a:extLst>
              <a:ext uri="{FF2B5EF4-FFF2-40B4-BE49-F238E27FC236}">
                <a16:creationId xmlns:a16="http://schemas.microsoft.com/office/drawing/2014/main" xmlns="" id="{5A721EA7-119E-7344-B2D5-95DB08BDC4C8}"/>
              </a:ext>
            </a:extLst>
          </p:cNvPr>
          <p:cNvSpPr>
            <a:spLocks noGrp="1"/>
          </p:cNvSpPr>
          <p:nvPr>
            <p:ph idx="1"/>
          </p:nvPr>
        </p:nvSpPr>
        <p:spPr>
          <a:xfrm>
            <a:off x="833415" y="1177758"/>
            <a:ext cx="10327008" cy="5167624"/>
          </a:xfrm>
        </p:spPr>
        <p:txBody>
          <a:bodyPr/>
          <a:lstStyle/>
          <a:p>
            <a:r>
              <a:rPr lang="en-US" sz="2400" dirty="0"/>
              <a:t>The ROC curve illustrates the trade-off for all possible thresholds chosen for the two types of error (or correct classification). </a:t>
            </a:r>
          </a:p>
          <a:p>
            <a:endParaRPr lang="en-US" sz="2400" dirty="0"/>
          </a:p>
          <a:p>
            <a:r>
              <a:rPr lang="en-US" sz="2400" dirty="0"/>
              <a:t>The vertical axis displays the true positive predictive value and the horizontal axis depicts the true negative predictive value.</a:t>
            </a:r>
          </a:p>
          <a:p>
            <a:r>
              <a:rPr lang="en-US" sz="2400" dirty="0"/>
              <a:t>		</a:t>
            </a:r>
          </a:p>
          <a:p>
            <a:r>
              <a:rPr lang="en-US" sz="2400" dirty="0"/>
              <a:t>What is the shape of an ideal ROC curve? </a:t>
            </a:r>
          </a:p>
          <a:p>
            <a:r>
              <a:rPr lang="en-US" sz="2400" dirty="0"/>
              <a:t>		</a:t>
            </a:r>
          </a:p>
          <a:p>
            <a:r>
              <a:rPr lang="en-US" sz="2400" dirty="0"/>
              <a:t>See next slide for an example.</a:t>
            </a:r>
          </a:p>
        </p:txBody>
      </p:sp>
    </p:spTree>
    <p:extLst>
      <p:ext uri="{BB962C8B-B14F-4D97-AF65-F5344CB8AC3E}">
        <p14:creationId xmlns:p14="http://schemas.microsoft.com/office/powerpoint/2010/main" val="11052323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ROC Curve Example</a:t>
            </a:r>
          </a:p>
        </p:txBody>
      </p:sp>
      <p:sp>
        <p:nvSpPr>
          <p:cNvPr id="4" name="Slide Number Placeholder 3"/>
          <p:cNvSpPr>
            <a:spLocks noGrp="1"/>
          </p:cNvSpPr>
          <p:nvPr>
            <p:ph type="sldNum" sz="quarter" idx="12"/>
          </p:nvPr>
        </p:nvSpPr>
        <p:spPr/>
        <p:txBody>
          <a:bodyPr/>
          <a:lstStyle/>
          <a:p>
            <a:fld id="{81B7CCDB-6D39-0547-B7B3-C80E39D6513A}" type="slidenum">
              <a:rPr lang="en-US" smtClean="0"/>
              <a:t>84</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xmlns="" id="{58C89E5A-992A-3C48-84FD-F0F78971BD12}"/>
              </a:ext>
            </a:extLst>
          </p:cNvPr>
          <p:cNvPicPr>
            <a:picLocks noChangeAspect="1"/>
          </p:cNvPicPr>
          <p:nvPr/>
        </p:nvPicPr>
        <p:blipFill>
          <a:blip r:embed="rId3"/>
          <a:stretch>
            <a:fillRect/>
          </a:stretch>
        </p:blipFill>
        <p:spPr>
          <a:xfrm>
            <a:off x="3321900" y="983807"/>
            <a:ext cx="5548199" cy="5203233"/>
          </a:xfrm>
          <a:prstGeom prst="rect">
            <a:avLst/>
          </a:prstGeom>
        </p:spPr>
      </p:pic>
    </p:spTree>
    <p:extLst>
      <p:ext uri="{BB962C8B-B14F-4D97-AF65-F5344CB8AC3E}">
        <p14:creationId xmlns:p14="http://schemas.microsoft.com/office/powerpoint/2010/main" val="15074416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2CEFCA-0FF8-7E46-9110-0F8072CC4313}"/>
              </a:ext>
            </a:extLst>
          </p:cNvPr>
          <p:cNvSpPr>
            <a:spLocks noGrp="1"/>
          </p:cNvSpPr>
          <p:nvPr>
            <p:ph type="title"/>
          </p:nvPr>
        </p:nvSpPr>
        <p:spPr/>
        <p:txBody>
          <a:bodyPr/>
          <a:lstStyle/>
          <a:p>
            <a:r>
              <a:rPr lang="en-US" dirty="0"/>
              <a:t>ROC Curve for measuring classifier performance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5A721EA7-119E-7344-B2D5-95DB08BDC4C8}"/>
                  </a:ext>
                </a:extLst>
              </p:cNvPr>
              <p:cNvSpPr>
                <a:spLocks noGrp="1"/>
              </p:cNvSpPr>
              <p:nvPr>
                <p:ph idx="1"/>
              </p:nvPr>
            </p:nvSpPr>
            <p:spPr>
              <a:xfrm>
                <a:off x="833415" y="983807"/>
                <a:ext cx="10327008" cy="5347720"/>
              </a:xfrm>
            </p:spPr>
            <p:txBody>
              <a:bodyPr/>
              <a:lstStyle/>
              <a:p>
                <a:r>
                  <a:rPr lang="en-US" sz="2400" dirty="0"/>
                  <a:t>The overall performance of a classifier, calculated over all possible thresholds, is given by the </a:t>
                </a:r>
                <a:r>
                  <a:rPr lang="en-US" sz="2400" u="sng" dirty="0"/>
                  <a:t>area under the ROC curve</a:t>
                </a:r>
                <a:r>
                  <a:rPr lang="en-US" sz="2400" dirty="0"/>
                  <a:t> ('AUC'). Let </a:t>
                </a:r>
                <a:r>
                  <a:rPr lang="en-US" sz="2400" i="1" dirty="0"/>
                  <a:t>T</a:t>
                </a:r>
                <a:r>
                  <a:rPr lang="en-US" sz="2400" dirty="0"/>
                  <a:t> be the threshold False Positive Rate, and let </a:t>
                </a:r>
                <a:r>
                  <a:rPr lang="en-US" sz="2400" i="1" dirty="0"/>
                  <a:t>TPR</a:t>
                </a:r>
                <a:r>
                  <a:rPr lang="en-US" sz="2400" dirty="0"/>
                  <a:t>(</a:t>
                </a:r>
                <a:r>
                  <a:rPr lang="en-US" sz="2400" i="1" dirty="0"/>
                  <a:t>T</a:t>
                </a:r>
                <a:r>
                  <a:rPr lang="en-US" sz="2400" dirty="0"/>
                  <a:t>) be the corresponding True Positive rate at </a:t>
                </a:r>
                <a:r>
                  <a:rPr lang="en-US" sz="2400" i="1" dirty="0"/>
                  <a:t>T</a:t>
                </a:r>
                <a:r>
                  <a:rPr lang="en-US" sz="2400" dirty="0"/>
                  <a:t>, then the AUC is simply just the integral of the function:</a:t>
                </a:r>
              </a:p>
              <a:p>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𝐴𝑈𝐶</m:t>
                      </m:r>
                      <m:r>
                        <a:rPr lang="en-US" sz="2400" b="0" i="1" smtClean="0">
                          <a:latin typeface="Cambria Math" panose="02040503050406030204" pitchFamily="18" charset="0"/>
                        </a:rPr>
                        <m:t>=</m:t>
                      </m:r>
                      <m:nary>
                        <m:naryPr>
                          <m:ctrlPr>
                            <a:rPr lang="en-US" sz="2400" b="0" i="1" smtClean="0">
                              <a:latin typeface="Cambria Math" charset="0"/>
                            </a:rPr>
                          </m:ctrlPr>
                        </m:naryPr>
                        <m:sub>
                          <m:r>
                            <m:rPr>
                              <m:brk m:alnAt="23"/>
                            </m:rPr>
                            <a:rPr lang="en-US" sz="2400" b="0" i="1" smtClean="0">
                              <a:latin typeface="Cambria Math" panose="02040503050406030204" pitchFamily="18" charset="0"/>
                            </a:rPr>
                            <m:t>0</m:t>
                          </m:r>
                        </m:sub>
                        <m:sup>
                          <m:r>
                            <a:rPr lang="en-US" sz="2400" b="0" i="1" smtClean="0">
                              <a:latin typeface="Cambria Math" panose="02040503050406030204" pitchFamily="18" charset="0"/>
                            </a:rPr>
                            <m:t>1</m:t>
                          </m:r>
                        </m:sup>
                        <m:e>
                          <m:r>
                            <a:rPr lang="en-US" sz="2400" b="0" i="1" smtClean="0">
                              <a:latin typeface="Cambria Math" panose="02040503050406030204" pitchFamily="18" charset="0"/>
                            </a:rPr>
                            <m:t>𝑇𝑃𝑅</m:t>
                          </m:r>
                          <m:d>
                            <m:dPr>
                              <m:ctrlPr>
                                <a:rPr lang="en-US" sz="2400" b="0" i="1" smtClean="0">
                                  <a:latin typeface="Cambria Math" charset="0"/>
                                </a:rPr>
                              </m:ctrlPr>
                            </m:dPr>
                            <m:e>
                              <m:r>
                                <a:rPr lang="en-US" sz="2400" b="0" i="1" smtClean="0">
                                  <a:latin typeface="Cambria Math" panose="02040503050406030204" pitchFamily="18" charset="0"/>
                                </a:rPr>
                                <m:t>𝑇</m:t>
                              </m:r>
                            </m:e>
                          </m:d>
                          <m:r>
                            <a:rPr lang="en-US" sz="2400" b="0" i="1" smtClean="0">
                              <a:latin typeface="Cambria Math" panose="02040503050406030204" pitchFamily="18" charset="0"/>
                            </a:rPr>
                            <m:t>𝑑𝑡</m:t>
                          </m:r>
                        </m:e>
                      </m:nary>
                    </m:oMath>
                  </m:oMathPara>
                </a14:m>
                <a:endParaRPr lang="en-US" sz="2400" dirty="0"/>
              </a:p>
              <a:p>
                <a:r>
                  <a:rPr lang="en-US" sz="2400" dirty="0"/>
                  <a:t>    </a:t>
                </a:r>
              </a:p>
              <a:p>
                <a:r>
                  <a:rPr lang="en-US" sz="2400" dirty="0"/>
                  <a:t>What is the worst case scenario for AUC?  What is the best case?  What is AUC if we independently just flip a coin to perform classification?</a:t>
                </a:r>
              </a:p>
              <a:p>
                <a:endParaRPr lang="en-US" sz="2400" dirty="0"/>
              </a:p>
              <a:p>
                <a:r>
                  <a:rPr lang="en-US" sz="2400" dirty="0"/>
                  <a:t>This AUC then can be use to compare various approaches to classification: Logistic regression, </a:t>
                </a:r>
                <a:r>
                  <a:rPr lang="en-US" sz="2400" i="1" dirty="0"/>
                  <a:t>k</a:t>
                </a:r>
                <a:r>
                  <a:rPr lang="en-US" sz="2400" dirty="0"/>
                  <a:t>-NN, Discriminant Analysis (to come), etc...</a:t>
                </a:r>
              </a:p>
            </p:txBody>
          </p:sp>
        </mc:Choice>
        <mc:Fallback xmlns="">
          <p:sp>
            <p:nvSpPr>
              <p:cNvPr id="3" name="Content Placeholder 2">
                <a:extLst>
                  <a:ext uri="{FF2B5EF4-FFF2-40B4-BE49-F238E27FC236}">
                    <a16:creationId xmlns:a16="http://schemas.microsoft.com/office/drawing/2014/main" id="{5A721EA7-119E-7344-B2D5-95DB08BDC4C8}"/>
                  </a:ext>
                </a:extLst>
              </p:cNvPr>
              <p:cNvSpPr>
                <a:spLocks noGrp="1" noRot="1" noChangeAspect="1" noMove="1" noResize="1" noEditPoints="1" noAdjustHandles="1" noChangeArrowheads="1" noChangeShapeType="1" noTextEdit="1"/>
              </p:cNvSpPr>
              <p:nvPr>
                <p:ph idx="1"/>
              </p:nvPr>
            </p:nvSpPr>
            <p:spPr>
              <a:xfrm>
                <a:off x="833415" y="983807"/>
                <a:ext cx="10327008" cy="5347720"/>
              </a:xfrm>
              <a:blipFill>
                <a:blip r:embed="rId2"/>
                <a:stretch>
                  <a:fillRect l="-860" t="-709" r="-1229" b="-1418"/>
                </a:stretch>
              </a:blipFill>
            </p:spPr>
            <p:txBody>
              <a:bodyPr/>
              <a:lstStyle/>
              <a:p>
                <a:r>
                  <a:rPr lang="en-US">
                    <a:noFill/>
                  </a:rPr>
                  <a:t> </a:t>
                </a:r>
              </a:p>
            </p:txBody>
          </p:sp>
        </mc:Fallback>
      </mc:AlternateContent>
    </p:spTree>
    <p:extLst>
      <p:ext uri="{BB962C8B-B14F-4D97-AF65-F5344CB8AC3E}">
        <p14:creationId xmlns:p14="http://schemas.microsoft.com/office/powerpoint/2010/main" val="21254949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k</a:t>
            </a:r>
            <a:r>
              <a:rPr lang="en-US" dirty="0"/>
              <a:t>-Nearest Neighbors Revisited</a:t>
            </a:r>
          </a:p>
        </p:txBody>
      </p:sp>
    </p:spTree>
    <p:extLst>
      <p:ext uri="{BB962C8B-B14F-4D97-AF65-F5344CB8AC3E}">
        <p14:creationId xmlns:p14="http://schemas.microsoft.com/office/powerpoint/2010/main" val="423806530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2CEFCA-0FF8-7E46-9110-0F8072CC4313}"/>
              </a:ext>
            </a:extLst>
          </p:cNvPr>
          <p:cNvSpPr>
            <a:spLocks noGrp="1"/>
          </p:cNvSpPr>
          <p:nvPr>
            <p:ph type="title"/>
          </p:nvPr>
        </p:nvSpPr>
        <p:spPr/>
        <p:txBody>
          <a:bodyPr/>
          <a:lstStyle/>
          <a:p>
            <a:r>
              <a:rPr lang="en-US" i="1" dirty="0"/>
              <a:t>k</a:t>
            </a:r>
            <a:r>
              <a:rPr lang="en-US" dirty="0"/>
              <a:t>-Nearest Neighbors</a:t>
            </a:r>
          </a:p>
        </p:txBody>
      </p:sp>
      <p:sp>
        <p:nvSpPr>
          <p:cNvPr id="3" name="Content Placeholder 2">
            <a:extLst>
              <a:ext uri="{FF2B5EF4-FFF2-40B4-BE49-F238E27FC236}">
                <a16:creationId xmlns:a16="http://schemas.microsoft.com/office/drawing/2014/main" xmlns="" id="{5A721EA7-119E-7344-B2D5-95DB08BDC4C8}"/>
              </a:ext>
            </a:extLst>
          </p:cNvPr>
          <p:cNvSpPr>
            <a:spLocks noGrp="1"/>
          </p:cNvSpPr>
          <p:nvPr>
            <p:ph idx="1"/>
          </p:nvPr>
        </p:nvSpPr>
        <p:spPr>
          <a:xfrm>
            <a:off x="833415" y="1177758"/>
            <a:ext cx="10327008" cy="5167624"/>
          </a:xfrm>
        </p:spPr>
        <p:txBody>
          <a:bodyPr/>
          <a:lstStyle/>
          <a:p>
            <a:r>
              <a:rPr lang="en-US" sz="2400" dirty="0"/>
              <a:t>We've already seen the </a:t>
            </a:r>
            <a:r>
              <a:rPr lang="en-US" sz="2400" i="1" dirty="0"/>
              <a:t>k</a:t>
            </a:r>
            <a:r>
              <a:rPr lang="en-US" sz="2400" dirty="0"/>
              <a:t>-NN method for predicting a quantitative response (it was the very first method we introduced).  How was k-NN implemented in the Regression setting (quantitative response)? </a:t>
            </a:r>
          </a:p>
          <a:p>
            <a:endParaRPr lang="en-US" sz="2400" dirty="0"/>
          </a:p>
          <a:p>
            <a:r>
              <a:rPr lang="en-US" sz="2400" dirty="0"/>
              <a:t>The approach was simple: to predict an observation's response, use the </a:t>
            </a:r>
            <a:r>
              <a:rPr lang="en-US" sz="2400" b="1" dirty="0"/>
              <a:t>other</a:t>
            </a:r>
            <a:r>
              <a:rPr lang="en-US" sz="2400" dirty="0"/>
              <a:t> available observations that are most similar to it.</a:t>
            </a:r>
          </a:p>
          <a:p>
            <a:r>
              <a:rPr lang="en-US" sz="2400" dirty="0"/>
              <a:t>	</a:t>
            </a:r>
          </a:p>
          <a:p>
            <a:r>
              <a:rPr lang="en-US" sz="2400" dirty="0"/>
              <a:t>For a specified value of </a:t>
            </a:r>
            <a:r>
              <a:rPr lang="en-US" sz="2400" i="1" dirty="0"/>
              <a:t>k</a:t>
            </a:r>
            <a:r>
              <a:rPr lang="en-US" sz="2400" dirty="0"/>
              <a:t>, each observation's outcome is predicted to be the average of the </a:t>
            </a:r>
            <a:r>
              <a:rPr lang="en-US" sz="2400" i="1" dirty="0"/>
              <a:t>k</a:t>
            </a:r>
            <a:r>
              <a:rPr lang="en-US" sz="2400" dirty="0"/>
              <a:t>-closest observations as measured by some distance of the predictor(s).</a:t>
            </a:r>
          </a:p>
          <a:p>
            <a:r>
              <a:rPr lang="en-US" sz="2400" dirty="0"/>
              <a:t>        </a:t>
            </a:r>
          </a:p>
          <a:p>
            <a:r>
              <a:rPr lang="en-US" sz="2400" dirty="0"/>
              <a:t>With one predictor, the method was easily implemented.</a:t>
            </a:r>
          </a:p>
        </p:txBody>
      </p:sp>
    </p:spTree>
    <p:extLst>
      <p:ext uri="{BB962C8B-B14F-4D97-AF65-F5344CB8AC3E}">
        <p14:creationId xmlns:p14="http://schemas.microsoft.com/office/powerpoint/2010/main" val="980439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2CEFCA-0FF8-7E46-9110-0F8072CC4313}"/>
              </a:ext>
            </a:extLst>
          </p:cNvPr>
          <p:cNvSpPr>
            <a:spLocks noGrp="1"/>
          </p:cNvSpPr>
          <p:nvPr>
            <p:ph type="title"/>
          </p:nvPr>
        </p:nvSpPr>
        <p:spPr/>
        <p:txBody>
          <a:bodyPr/>
          <a:lstStyle/>
          <a:p>
            <a:r>
              <a:rPr lang="en-US" dirty="0"/>
              <a:t>Review: Choice of </a:t>
            </a:r>
            <a:r>
              <a:rPr lang="en-US" i="1" dirty="0"/>
              <a:t>k</a:t>
            </a:r>
            <a:endParaRPr lang="en-US" dirty="0"/>
          </a:p>
        </p:txBody>
      </p:sp>
      <p:sp>
        <p:nvSpPr>
          <p:cNvPr id="3" name="Content Placeholder 2">
            <a:extLst>
              <a:ext uri="{FF2B5EF4-FFF2-40B4-BE49-F238E27FC236}">
                <a16:creationId xmlns:a16="http://schemas.microsoft.com/office/drawing/2014/main" xmlns="" id="{5A721EA7-119E-7344-B2D5-95DB08BDC4C8}"/>
              </a:ext>
            </a:extLst>
          </p:cNvPr>
          <p:cNvSpPr>
            <a:spLocks noGrp="1"/>
          </p:cNvSpPr>
          <p:nvPr>
            <p:ph idx="1"/>
          </p:nvPr>
        </p:nvSpPr>
        <p:spPr>
          <a:xfrm>
            <a:off x="833415" y="1177758"/>
            <a:ext cx="10327008" cy="5167624"/>
          </a:xfrm>
        </p:spPr>
        <p:txBody>
          <a:bodyPr/>
          <a:lstStyle/>
          <a:p>
            <a:r>
              <a:rPr lang="en-US" sz="2400" dirty="0"/>
              <a:t>How well the predictions perform is related to the choice of </a:t>
            </a:r>
            <a:r>
              <a:rPr lang="en-US" sz="2400" i="1" dirty="0"/>
              <a:t>k</a:t>
            </a:r>
            <a:r>
              <a:rPr lang="en-US" sz="2400" dirty="0"/>
              <a:t>.</a:t>
            </a:r>
          </a:p>
          <a:p>
            <a:r>
              <a:rPr lang="en-US" sz="2400" dirty="0"/>
              <a:t>	</a:t>
            </a:r>
          </a:p>
          <a:p>
            <a:r>
              <a:rPr lang="en-US" sz="2400" dirty="0"/>
              <a:t>What will the predictions look like if </a:t>
            </a:r>
            <a:r>
              <a:rPr lang="en-US" sz="2400" i="1" dirty="0"/>
              <a:t>k</a:t>
            </a:r>
            <a:r>
              <a:rPr lang="en-US" sz="2400" dirty="0"/>
              <a:t> is very small?  What if it is very large?</a:t>
            </a:r>
          </a:p>
          <a:p>
            <a:r>
              <a:rPr lang="en-US" sz="2400" dirty="0"/>
              <a:t>	</a:t>
            </a:r>
          </a:p>
          <a:p>
            <a:r>
              <a:rPr lang="en-US" sz="2400" dirty="0"/>
              <a:t>More specifically, what will the predictions be for new observations if </a:t>
            </a:r>
            <a:r>
              <a:rPr lang="en-US" sz="2400" i="1" dirty="0"/>
              <a:t>k = n</a:t>
            </a:r>
            <a:r>
              <a:rPr lang="en-US" sz="2400" dirty="0"/>
              <a:t>? 	</a:t>
            </a:r>
          </a:p>
          <a:p>
            <a:r>
              <a:rPr lang="en-US" sz="2400" dirty="0"/>
              <a:t>	</a:t>
            </a:r>
          </a:p>
          <a:p>
            <a:r>
              <a:rPr lang="en-US" sz="2400" dirty="0"/>
              <a:t>A picture is worth a thousand words...</a:t>
            </a:r>
          </a:p>
        </p:txBody>
      </p:sp>
    </p:spTree>
    <p:extLst>
      <p:ext uri="{BB962C8B-B14F-4D97-AF65-F5344CB8AC3E}">
        <p14:creationId xmlns:p14="http://schemas.microsoft.com/office/powerpoint/2010/main" val="20692158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xmlns="" id="{9C8D02AC-B252-AB42-924D-F78A40BBDB49}"/>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Choice of </a:t>
            </a:r>
            <a:r>
              <a:rPr lang="en-US" i="1" dirty="0"/>
              <a:t>k</a:t>
            </a:r>
            <a:r>
              <a:rPr lang="en-US" dirty="0"/>
              <a:t> Matters</a:t>
            </a:r>
          </a:p>
        </p:txBody>
      </p:sp>
      <p:sp>
        <p:nvSpPr>
          <p:cNvPr id="4" name="Slide Number Placeholder 3"/>
          <p:cNvSpPr>
            <a:spLocks noGrp="1"/>
          </p:cNvSpPr>
          <p:nvPr>
            <p:ph type="sldNum" sz="quarter" idx="12"/>
          </p:nvPr>
        </p:nvSpPr>
        <p:spPr/>
        <p:txBody>
          <a:bodyPr/>
          <a:lstStyle/>
          <a:p>
            <a:fld id="{81B7CCDB-6D39-0547-B7B3-C80E39D6513A}" type="slidenum">
              <a:rPr lang="en-US" smtClean="0"/>
              <a:t>89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3412539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not Linear Regression?</a:t>
            </a:r>
          </a:p>
        </p:txBody>
      </p:sp>
    </p:spTree>
    <p:extLst>
      <p:ext uri="{BB962C8B-B14F-4D97-AF65-F5344CB8AC3E}">
        <p14:creationId xmlns:p14="http://schemas.microsoft.com/office/powerpoint/2010/main" val="13447096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2CEFCA-0FF8-7E46-9110-0F8072CC4313}"/>
              </a:ext>
            </a:extLst>
          </p:cNvPr>
          <p:cNvSpPr>
            <a:spLocks noGrp="1"/>
          </p:cNvSpPr>
          <p:nvPr>
            <p:ph type="title"/>
          </p:nvPr>
        </p:nvSpPr>
        <p:spPr/>
        <p:txBody>
          <a:bodyPr/>
          <a:lstStyle/>
          <a:p>
            <a:r>
              <a:rPr lang="en-US" i="1" dirty="0"/>
              <a:t>k</a:t>
            </a:r>
            <a:r>
              <a:rPr lang="en-US" dirty="0"/>
              <a:t>-NN for Classification</a:t>
            </a:r>
          </a:p>
        </p:txBody>
      </p:sp>
      <p:sp>
        <p:nvSpPr>
          <p:cNvPr id="3" name="Content Placeholder 2">
            <a:extLst>
              <a:ext uri="{FF2B5EF4-FFF2-40B4-BE49-F238E27FC236}">
                <a16:creationId xmlns:a16="http://schemas.microsoft.com/office/drawing/2014/main" xmlns="" id="{5A721EA7-119E-7344-B2D5-95DB08BDC4C8}"/>
              </a:ext>
            </a:extLst>
          </p:cNvPr>
          <p:cNvSpPr>
            <a:spLocks noGrp="1"/>
          </p:cNvSpPr>
          <p:nvPr>
            <p:ph idx="1"/>
          </p:nvPr>
        </p:nvSpPr>
        <p:spPr>
          <a:xfrm>
            <a:off x="833415" y="1177758"/>
            <a:ext cx="10327008" cy="5167624"/>
          </a:xfrm>
        </p:spPr>
        <p:txBody>
          <a:bodyPr/>
          <a:lstStyle/>
          <a:p>
            <a:r>
              <a:rPr lang="en-US" sz="2400" dirty="0"/>
              <a:t>How can we modify the </a:t>
            </a:r>
            <a:r>
              <a:rPr lang="en-US" sz="2400" i="1" dirty="0"/>
              <a:t>k</a:t>
            </a:r>
            <a:r>
              <a:rPr lang="en-US" sz="2400" dirty="0"/>
              <a:t>-NN approach for classification? </a:t>
            </a:r>
          </a:p>
          <a:p>
            <a:endParaRPr lang="en-US" sz="2400" dirty="0"/>
          </a:p>
          <a:p>
            <a:r>
              <a:rPr lang="en-US" sz="2400" dirty="0"/>
              <a:t>The approach here is the same as for </a:t>
            </a:r>
            <a:r>
              <a:rPr lang="en-US" sz="2400" i="1" dirty="0"/>
              <a:t>k</a:t>
            </a:r>
            <a:r>
              <a:rPr lang="en-US" sz="2400" dirty="0"/>
              <a:t>-NN regression: use the other available observations that are most similar to the observation we are trying to predict (classify into a group) based on the predictors at hand.</a:t>
            </a:r>
          </a:p>
          <a:p>
            <a:r>
              <a:rPr lang="en-US" sz="2400" dirty="0"/>
              <a:t>	</a:t>
            </a:r>
          </a:p>
          <a:p>
            <a:r>
              <a:rPr lang="en-US" sz="2400" dirty="0"/>
              <a:t>How do we classify which category a specific observation should be in based on its nearest neighbors? 	</a:t>
            </a:r>
          </a:p>
          <a:p>
            <a:endParaRPr lang="en-US" sz="2400" dirty="0"/>
          </a:p>
          <a:p>
            <a:r>
              <a:rPr lang="en-US" sz="2400" dirty="0"/>
              <a:t>The category that shows up the most among the nearest neighbors.</a:t>
            </a:r>
          </a:p>
        </p:txBody>
      </p:sp>
    </p:spTree>
    <p:extLst>
      <p:ext uri="{BB962C8B-B14F-4D97-AF65-F5344CB8AC3E}">
        <p14:creationId xmlns:p14="http://schemas.microsoft.com/office/powerpoint/2010/main" val="2638363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2CEFCA-0FF8-7E46-9110-0F8072CC4313}"/>
              </a:ext>
            </a:extLst>
          </p:cNvPr>
          <p:cNvSpPr>
            <a:spLocks noGrp="1"/>
          </p:cNvSpPr>
          <p:nvPr>
            <p:ph type="title"/>
          </p:nvPr>
        </p:nvSpPr>
        <p:spPr/>
        <p:txBody>
          <a:bodyPr/>
          <a:lstStyle/>
          <a:p>
            <a:r>
              <a:rPr lang="en-US" dirty="0"/>
              <a:t>k-NN for Classification: formal definition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5A721EA7-119E-7344-B2D5-95DB08BDC4C8}"/>
                  </a:ext>
                </a:extLst>
              </p:cNvPr>
              <p:cNvSpPr>
                <a:spLocks noGrp="1"/>
              </p:cNvSpPr>
              <p:nvPr>
                <p:ph idx="1"/>
              </p:nvPr>
            </p:nvSpPr>
            <p:spPr>
              <a:xfrm>
                <a:off x="833415" y="1177758"/>
                <a:ext cx="10327008" cy="5167624"/>
              </a:xfrm>
            </p:spPr>
            <p:txBody>
              <a:bodyPr/>
              <a:lstStyle/>
              <a:p>
                <a:r>
                  <a:rPr lang="en-US" sz="2400" dirty="0"/>
                  <a:t>The KNN classifier first identifies the </a:t>
                </a:r>
                <a:r>
                  <a:rPr lang="en-US" sz="2400" i="1" dirty="0"/>
                  <a:t>k</a:t>
                </a:r>
                <a:r>
                  <a:rPr lang="en-US" sz="2400" dirty="0"/>
                  <a:t> points in the training data that are closest to </a:t>
                </a:r>
                <a:r>
                  <a:rPr lang="en-US" sz="2400" i="1" dirty="0"/>
                  <a:t>x</a:t>
                </a:r>
                <a:r>
                  <a:rPr lang="en-US" sz="2400" baseline="-25000" dirty="0"/>
                  <a:t>0</a:t>
                </a:r>
                <a:r>
                  <a:rPr lang="en-US" sz="2400" dirty="0"/>
                  <a:t>, represented by </a:t>
                </a:r>
                <a14:m>
                  <m:oMath xmlns:m="http://schemas.openxmlformats.org/officeDocument/2006/math">
                    <m:sSub>
                      <m:sSubPr>
                        <m:ctrlPr>
                          <a:rPr lang="el-GR" sz="2400" i="1" smtClean="0">
                            <a:latin typeface="Cambria Math" charset="0"/>
                            <a:ea typeface="Cambria Math" panose="02040503050406030204" pitchFamily="18" charset="0"/>
                          </a:rPr>
                        </m:ctrlPr>
                      </m:sSubPr>
                      <m:e>
                        <m:r>
                          <a:rPr lang="el-GR" sz="2400" i="1" smtClean="0">
                            <a:latin typeface="Cambria Math" panose="02040503050406030204" pitchFamily="18" charset="0"/>
                            <a:ea typeface="Cambria Math" panose="02040503050406030204" pitchFamily="18" charset="0"/>
                          </a:rPr>
                          <m:t>𝒩</m:t>
                        </m:r>
                      </m:e>
                      <m:sub>
                        <m:r>
                          <a:rPr lang="en-US" sz="2400" b="0" i="1" smtClean="0">
                            <a:latin typeface="Cambria Math" panose="02040503050406030204" pitchFamily="18" charset="0"/>
                            <a:ea typeface="Cambria Math" panose="02040503050406030204" pitchFamily="18" charset="0"/>
                          </a:rPr>
                          <m:t>0</m:t>
                        </m:r>
                      </m:sub>
                    </m:sSub>
                  </m:oMath>
                </a14:m>
                <a:r>
                  <a:rPr lang="en-US" sz="2400" dirty="0"/>
                  <a:t>.  It then estimates the conditional probability for class </a:t>
                </a:r>
                <a:r>
                  <a:rPr lang="en-US" sz="2400" i="1" dirty="0"/>
                  <a:t>j</a:t>
                </a:r>
                <a:r>
                  <a:rPr lang="en-US" sz="2400" dirty="0"/>
                  <a:t> as the fraction of points in </a:t>
                </a:r>
                <a14:m>
                  <m:oMath xmlns:m="http://schemas.openxmlformats.org/officeDocument/2006/math">
                    <m:sSub>
                      <m:sSubPr>
                        <m:ctrlPr>
                          <a:rPr lang="el-GR" sz="2400" i="1">
                            <a:latin typeface="Cambria Math"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𝒩</m:t>
                        </m:r>
                      </m:e>
                      <m:sub>
                        <m:r>
                          <a:rPr lang="en-US" sz="2400" i="1">
                            <a:latin typeface="Cambria Math" panose="02040503050406030204" pitchFamily="18" charset="0"/>
                            <a:ea typeface="Cambria Math" panose="02040503050406030204" pitchFamily="18" charset="0"/>
                          </a:rPr>
                          <m:t>0</m:t>
                        </m:r>
                      </m:sub>
                    </m:sSub>
                    <m:r>
                      <a:rPr lang="en-US" sz="2400" i="1">
                        <a:latin typeface="Cambria Math" panose="02040503050406030204" pitchFamily="18" charset="0"/>
                        <a:ea typeface="Cambria Math" panose="02040503050406030204" pitchFamily="18" charset="0"/>
                      </a:rPr>
                      <m:t> </m:t>
                    </m:r>
                  </m:oMath>
                </a14:m>
                <a:r>
                  <a:rPr lang="en-US" sz="2400" dirty="0"/>
                  <a:t>whose response values equal </a:t>
                </a:r>
                <a:r>
                  <a:rPr lang="en-US" sz="2400" i="1" dirty="0"/>
                  <a:t>j</a:t>
                </a:r>
                <a:r>
                  <a:rPr lang="en-US" sz="2400" dirty="0"/>
                  <a:t>:</a:t>
                </a:r>
              </a:p>
              <a:p>
                <a:endParaRPr lang="en-US" sz="2400" dirty="0"/>
              </a:p>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m:t>
                      </m:r>
                      <m:d>
                        <m:dPr>
                          <m:ctrlPr>
                            <a:rPr lang="en-US" sz="2400" b="0" i="1" smtClean="0">
                              <a:latin typeface="Cambria Math" charset="0"/>
                            </a:rPr>
                          </m:ctrlPr>
                        </m:dPr>
                        <m:e>
                          <m:r>
                            <a:rPr lang="en-US" sz="2400" b="0" i="1" smtClean="0">
                              <a:latin typeface="Cambria Math" panose="02040503050406030204" pitchFamily="18" charset="0"/>
                            </a:rPr>
                            <m:t>𝑌</m:t>
                          </m:r>
                          <m:r>
                            <a:rPr lang="en-US" sz="2400" b="0" i="1" smtClean="0">
                              <a:latin typeface="Cambria Math" panose="02040503050406030204" pitchFamily="18" charset="0"/>
                            </a:rPr>
                            <m:t>=</m:t>
                          </m:r>
                          <m:r>
                            <a:rPr lang="en-US" sz="2400" b="0" i="1" smtClean="0">
                              <a:latin typeface="Cambria Math" panose="02040503050406030204" pitchFamily="18" charset="0"/>
                            </a:rPr>
                            <m:t>𝑗</m:t>
                          </m:r>
                        </m:e>
                        <m:e>
                          <m:r>
                            <a:rPr lang="en-US" sz="2400" b="0" i="1" smtClean="0">
                              <a:latin typeface="Cambria Math" panose="02040503050406030204" pitchFamily="18" charset="0"/>
                            </a:rPr>
                            <m:t>𝑋</m:t>
                          </m:r>
                          <m:r>
                            <a:rPr lang="en-US" sz="2400" b="0" i="1" smtClean="0">
                              <a:latin typeface="Cambria Math" panose="02040503050406030204" pitchFamily="18" charset="0"/>
                            </a:rPr>
                            <m:t>=</m:t>
                          </m:r>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sub>
                          </m:sSub>
                        </m:e>
                      </m:d>
                      <m:r>
                        <a:rPr lang="en-US" sz="2400" b="0" i="1" smtClean="0">
                          <a:latin typeface="Cambria Math" panose="02040503050406030204" pitchFamily="18" charset="0"/>
                        </a:rPr>
                        <m:t>=</m:t>
                      </m:r>
                      <m:f>
                        <m:fPr>
                          <m:ctrlPr>
                            <a:rPr lang="en-US" sz="2400" b="0" i="1" smtClean="0">
                              <a:latin typeface="Cambria Math"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𝐾</m:t>
                          </m:r>
                        </m:den>
                      </m:f>
                      <m:nary>
                        <m:naryPr>
                          <m:chr m:val="∑"/>
                          <m:supHide m:val="on"/>
                          <m:ctrlPr>
                            <a:rPr lang="en-US" sz="2400" b="0" i="1" smtClean="0">
                              <a:latin typeface="Cambria Math" charset="0"/>
                            </a:rPr>
                          </m:ctrlPr>
                        </m:naryPr>
                        <m:sub>
                          <m:r>
                            <m:rPr>
                              <m:brk m:alnAt="7"/>
                            </m:rPr>
                            <a:rPr lang="en-US" sz="2400" b="0" i="1" smtClean="0">
                              <a:latin typeface="Cambria Math" panose="02040503050406030204" pitchFamily="18" charset="0"/>
                            </a:rPr>
                            <m:t>𝑖</m:t>
                          </m:r>
                          <m:r>
                            <a:rPr lang="en-US" sz="2400" b="0" i="1" smtClean="0">
                              <a:latin typeface="Cambria Math" panose="02040503050406030204" pitchFamily="18" charset="0"/>
                            </a:rPr>
                            <m:t>∈</m:t>
                          </m:r>
                          <m:sSub>
                            <m:sSubPr>
                              <m:ctrlPr>
                                <a:rPr lang="el-GR" sz="2400" i="1">
                                  <a:latin typeface="Cambria Math" charset="0"/>
                                  <a:ea typeface="Cambria Math" panose="02040503050406030204" pitchFamily="18" charset="0"/>
                                </a:rPr>
                              </m:ctrlPr>
                            </m:sSubPr>
                            <m:e>
                              <m:r>
                                <a:rPr lang="el-GR" sz="2400" i="1">
                                  <a:latin typeface="Cambria Math" panose="02040503050406030204" pitchFamily="18" charset="0"/>
                                  <a:ea typeface="Cambria Math" panose="02040503050406030204" pitchFamily="18" charset="0"/>
                                </a:rPr>
                                <m:t>𝒩</m:t>
                              </m:r>
                            </m:e>
                            <m:sub>
                              <m:r>
                                <a:rPr lang="en-US" sz="2400" i="1">
                                  <a:latin typeface="Cambria Math" panose="02040503050406030204" pitchFamily="18" charset="0"/>
                                  <a:ea typeface="Cambria Math" panose="02040503050406030204" pitchFamily="18" charset="0"/>
                                </a:rPr>
                                <m:t>0</m:t>
                              </m:r>
                            </m:sub>
                          </m:sSub>
                        </m:sub>
                        <m:sup/>
                        <m:e>
                          <m:r>
                            <a:rPr lang="en-US" sz="2400" b="0" i="1" smtClean="0">
                              <a:latin typeface="Cambria Math" panose="02040503050406030204" pitchFamily="18" charset="0"/>
                            </a:rPr>
                            <m:t>𝐼</m:t>
                          </m:r>
                          <m:r>
                            <a:rPr lang="en-US" sz="2400" b="0" i="1" smtClean="0">
                              <a:latin typeface="Cambria Math" panose="02040503050406030204" pitchFamily="18" charset="0"/>
                            </a:rPr>
                            <m:t>(</m:t>
                          </m:r>
                          <m:sSub>
                            <m:sSubPr>
                              <m:ctrlPr>
                                <a:rPr lang="en-US" sz="2400" b="0" i="1" smtClean="0">
                                  <a:latin typeface="Cambria Math" charset="0"/>
                                </a:rPr>
                              </m:ctrlPr>
                            </m:sSubPr>
                            <m:e>
                              <m:r>
                                <a:rPr lang="en-US" sz="2400" b="0" i="1" smtClean="0">
                                  <a:latin typeface="Cambria Math" panose="02040503050406030204" pitchFamily="18" charset="0"/>
                                </a:rPr>
                                <m:t>𝑦</m:t>
                              </m:r>
                            </m:e>
                            <m:sub>
                              <m:r>
                                <a:rPr lang="en-US" sz="2400" b="0" i="1" smtClean="0">
                                  <a:latin typeface="Cambria Math" panose="02040503050406030204" pitchFamily="18" charset="0"/>
                                </a:rPr>
                                <m:t>𝑖</m:t>
                              </m:r>
                            </m:sub>
                          </m:sSub>
                          <m:r>
                            <a:rPr lang="en-US" sz="2400" b="0" i="1" smtClean="0">
                              <a:latin typeface="Cambria Math" panose="02040503050406030204" pitchFamily="18" charset="0"/>
                            </a:rPr>
                            <m:t>=</m:t>
                          </m:r>
                          <m:r>
                            <a:rPr lang="en-US" sz="2400" b="0" i="1" smtClean="0">
                              <a:latin typeface="Cambria Math" panose="02040503050406030204" pitchFamily="18" charset="0"/>
                            </a:rPr>
                            <m:t>𝑗</m:t>
                          </m:r>
                          <m:r>
                            <a:rPr lang="en-US" sz="2400" b="0" i="1" smtClean="0">
                              <a:latin typeface="Cambria Math" panose="02040503050406030204" pitchFamily="18" charset="0"/>
                            </a:rPr>
                            <m:t>)</m:t>
                          </m:r>
                        </m:e>
                      </m:nary>
                    </m:oMath>
                  </m:oMathPara>
                </a14:m>
                <a:endParaRPr lang="en-US" sz="2400" dirty="0"/>
              </a:p>
              <a:p>
                <a:endParaRPr lang="en-US" sz="2400" dirty="0"/>
              </a:p>
              <a:p>
                <a:r>
                  <a:rPr lang="en-US" sz="2400" dirty="0"/>
                  <a:t>Then, the </a:t>
                </a:r>
                <a:r>
                  <a:rPr lang="en-US" sz="2400" i="1" dirty="0"/>
                  <a:t>k</a:t>
                </a:r>
                <a:r>
                  <a:rPr lang="en-US" sz="2400" dirty="0"/>
                  <a:t>-NN classifier applies Bayes rule and classifies the test observation, </a:t>
                </a:r>
                <a:r>
                  <a:rPr lang="en-US" sz="2400" i="1" dirty="0"/>
                  <a:t>x</a:t>
                </a:r>
                <a:r>
                  <a:rPr lang="en-US" sz="2400" baseline="-25000" dirty="0"/>
                  <a:t>0</a:t>
                </a:r>
                <a:r>
                  <a:rPr lang="en-US" sz="2400" dirty="0"/>
                  <a:t>, to the class with the largest estimated probability.</a:t>
                </a:r>
              </a:p>
              <a:p>
                <a:r>
                  <a:rPr lang="en-US" sz="2400" dirty="0"/>
                  <a:t>	</a:t>
                </a:r>
              </a:p>
            </p:txBody>
          </p:sp>
        </mc:Choice>
        <mc:Fallback xmlns="">
          <p:sp>
            <p:nvSpPr>
              <p:cNvPr id="3" name="Content Placeholder 2">
                <a:extLst>
                  <a:ext uri="{FF2B5EF4-FFF2-40B4-BE49-F238E27FC236}">
                    <a16:creationId xmlns:a16="http://schemas.microsoft.com/office/drawing/2014/main" id="{5A721EA7-119E-7344-B2D5-95DB08BDC4C8}"/>
                  </a:ext>
                </a:extLst>
              </p:cNvPr>
              <p:cNvSpPr>
                <a:spLocks noGrp="1" noRot="1" noChangeAspect="1" noMove="1" noResize="1" noEditPoints="1" noAdjustHandles="1" noChangeArrowheads="1" noChangeShapeType="1" noTextEdit="1"/>
              </p:cNvSpPr>
              <p:nvPr>
                <p:ph idx="1"/>
              </p:nvPr>
            </p:nvSpPr>
            <p:spPr>
              <a:xfrm>
                <a:off x="833415" y="1177758"/>
                <a:ext cx="10327008" cy="5167624"/>
              </a:xfrm>
              <a:blipFill>
                <a:blip r:embed="rId2"/>
                <a:stretch>
                  <a:fillRect l="-860" t="-980" r="-123"/>
                </a:stretch>
              </a:blipFill>
            </p:spPr>
            <p:txBody>
              <a:bodyPr/>
              <a:lstStyle/>
              <a:p>
                <a:r>
                  <a:rPr lang="en-US">
                    <a:noFill/>
                  </a:rPr>
                  <a:t> </a:t>
                </a:r>
              </a:p>
            </p:txBody>
          </p:sp>
        </mc:Fallback>
      </mc:AlternateContent>
    </p:spTree>
    <p:extLst>
      <p:ext uri="{BB962C8B-B14F-4D97-AF65-F5344CB8AC3E}">
        <p14:creationId xmlns:p14="http://schemas.microsoft.com/office/powerpoint/2010/main" val="25023008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2CEFCA-0FF8-7E46-9110-0F8072CC4313}"/>
              </a:ext>
            </a:extLst>
          </p:cNvPr>
          <p:cNvSpPr>
            <a:spLocks noGrp="1"/>
          </p:cNvSpPr>
          <p:nvPr>
            <p:ph type="title"/>
          </p:nvPr>
        </p:nvSpPr>
        <p:spPr/>
        <p:txBody>
          <a:bodyPr/>
          <a:lstStyle/>
          <a:p>
            <a:r>
              <a:rPr lang="en-US" i="1" dirty="0"/>
              <a:t>k</a:t>
            </a:r>
            <a:r>
              <a:rPr lang="en-US" dirty="0"/>
              <a:t>-NN for Classification (cont.)</a:t>
            </a:r>
          </a:p>
        </p:txBody>
      </p:sp>
      <p:sp>
        <p:nvSpPr>
          <p:cNvPr id="3" name="Content Placeholder 2">
            <a:extLst>
              <a:ext uri="{FF2B5EF4-FFF2-40B4-BE49-F238E27FC236}">
                <a16:creationId xmlns:a16="http://schemas.microsoft.com/office/drawing/2014/main" xmlns="" id="{5A721EA7-119E-7344-B2D5-95DB08BDC4C8}"/>
              </a:ext>
            </a:extLst>
          </p:cNvPr>
          <p:cNvSpPr>
            <a:spLocks noGrp="1"/>
          </p:cNvSpPr>
          <p:nvPr>
            <p:ph idx="1"/>
          </p:nvPr>
        </p:nvSpPr>
        <p:spPr>
          <a:xfrm>
            <a:off x="833415" y="1177758"/>
            <a:ext cx="10327008" cy="5167624"/>
          </a:xfrm>
        </p:spPr>
        <p:txBody>
          <a:bodyPr/>
          <a:lstStyle/>
          <a:p>
            <a:r>
              <a:rPr lang="en-US" sz="2400" dirty="0"/>
              <a:t>There are some issues that may arise:</a:t>
            </a:r>
          </a:p>
          <a:p>
            <a:r>
              <a:rPr lang="en-US" sz="2400" dirty="0"/>
              <a:t>	</a:t>
            </a:r>
          </a:p>
          <a:p>
            <a:pPr marL="342900" indent="-342900">
              <a:buFont typeface="Arial" panose="020B0604020202020204" pitchFamily="34" charset="0"/>
              <a:buChar char="•"/>
            </a:pPr>
            <a:r>
              <a:rPr lang="en-US" sz="2400" dirty="0"/>
              <a:t>How can we handle a tie?  With a coin flip! </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What could be a major problem with always classifying to the most common group amongst the neighbors? 	</a:t>
            </a:r>
          </a:p>
          <a:p>
            <a:pPr marL="1085820" lvl="1" indent="-342900">
              <a:buFont typeface="Arial" panose="020B0604020202020204" pitchFamily="34" charset="0"/>
              <a:buChar char="•"/>
            </a:pPr>
            <a:r>
              <a:rPr lang="en-US" dirty="0"/>
              <a:t>If one category is much more common than the others, then all the predictions may be the same! </a:t>
            </a:r>
          </a:p>
          <a:p>
            <a:pPr marL="1085820" lvl="1" indent="-342900">
              <a:buFont typeface="Arial" panose="020B0604020202020204" pitchFamily="34" charset="0"/>
              <a:buChar char="•"/>
            </a:pPr>
            <a:r>
              <a:rPr lang="en-US" sz="2400" dirty="0"/>
              <a:t>How can we handle this? 				</a:t>
            </a:r>
          </a:p>
          <a:p>
            <a:pPr marL="1085820" lvl="1" indent="-342900">
              <a:buFont typeface="Arial" panose="020B0604020202020204" pitchFamily="34" charset="0"/>
              <a:buChar char="•"/>
            </a:pPr>
            <a:r>
              <a:rPr lang="en-US" sz="2400" dirty="0"/>
              <a:t>Rather than classifying with the most likely group, use a biased coin flip to decide which group to classify to!</a:t>
            </a:r>
          </a:p>
          <a:p>
            <a:r>
              <a:rPr lang="en-US" sz="2400" dirty="0"/>
              <a:t>				</a:t>
            </a:r>
          </a:p>
          <a:p>
            <a:endParaRPr lang="en-US" sz="2400" dirty="0"/>
          </a:p>
        </p:txBody>
      </p:sp>
    </p:spTree>
    <p:extLst>
      <p:ext uri="{BB962C8B-B14F-4D97-AF65-F5344CB8AC3E}">
        <p14:creationId xmlns:p14="http://schemas.microsoft.com/office/powerpoint/2010/main" val="33898537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2CEFCA-0FF8-7E46-9110-0F8072CC4313}"/>
              </a:ext>
            </a:extLst>
          </p:cNvPr>
          <p:cNvSpPr>
            <a:spLocks noGrp="1"/>
          </p:cNvSpPr>
          <p:nvPr>
            <p:ph type="title"/>
          </p:nvPr>
        </p:nvSpPr>
        <p:spPr/>
        <p:txBody>
          <a:bodyPr/>
          <a:lstStyle/>
          <a:p>
            <a:r>
              <a:rPr lang="en-US" i="1" dirty="0"/>
              <a:t>k</a:t>
            </a:r>
            <a:r>
              <a:rPr lang="en-US" dirty="0"/>
              <a:t>-NN with Multiple Predictors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xmlns="" id="{5A721EA7-119E-7344-B2D5-95DB08BDC4C8}"/>
                  </a:ext>
                </a:extLst>
              </p:cNvPr>
              <p:cNvSpPr>
                <a:spLocks noGrp="1"/>
              </p:cNvSpPr>
              <p:nvPr>
                <p:ph idx="1"/>
              </p:nvPr>
            </p:nvSpPr>
            <p:spPr>
              <a:xfrm>
                <a:off x="833415" y="1177758"/>
                <a:ext cx="10327008" cy="5167624"/>
              </a:xfrm>
            </p:spPr>
            <p:txBody>
              <a:bodyPr/>
              <a:lstStyle/>
              <a:p>
                <a:r>
                  <a:rPr lang="en-US" sz="2400" dirty="0"/>
                  <a:t>How could we extend </a:t>
                </a:r>
                <a:r>
                  <a:rPr lang="en-US" sz="2400" i="1" dirty="0"/>
                  <a:t>k</a:t>
                </a:r>
                <a:r>
                  <a:rPr lang="en-US" sz="2400" dirty="0"/>
                  <a:t>-NN (both regression and classification) when there are multiple predictors? </a:t>
                </a:r>
              </a:p>
              <a:p>
                <a:r>
                  <a:rPr lang="en-US" sz="2400" dirty="0"/>
                  <a:t>		</a:t>
                </a:r>
              </a:p>
              <a:p>
                <a:r>
                  <a:rPr lang="en-US" sz="2400" dirty="0"/>
                  <a:t>We would need to define a measure of distance for observations in order to which are the most similar to the observation we are trying to predict.</a:t>
                </a:r>
              </a:p>
              <a:p>
                <a:r>
                  <a:rPr lang="en-US" sz="2400" dirty="0"/>
                  <a:t>	</a:t>
                </a:r>
              </a:p>
              <a:p>
                <a:r>
                  <a:rPr lang="en-US" sz="2400" u="sng" dirty="0"/>
                  <a:t>Euclidean distance</a:t>
                </a:r>
                <a:r>
                  <a:rPr lang="en-US" sz="2400" dirty="0"/>
                  <a:t> is a good option.  To measure the distance of a new observation,</a:t>
                </a:r>
                <a:r>
                  <a:rPr lang="en-US" sz="2400" b="1" dirty="0"/>
                  <a:t> </a:t>
                </a:r>
                <a14:m>
                  <m:oMath xmlns:m="http://schemas.openxmlformats.org/officeDocument/2006/math">
                    <m:sSub>
                      <m:sSubPr>
                        <m:ctrlPr>
                          <a:rPr lang="en-US" sz="2400" b="1" i="1">
                            <a:latin typeface="Cambria Math" charset="0"/>
                          </a:rPr>
                        </m:ctrlPr>
                      </m:sSubPr>
                      <m:e>
                        <m:r>
                          <a:rPr lang="en-US" sz="2400" b="1" i="1">
                            <a:latin typeface="Cambria Math" panose="02040503050406030204" pitchFamily="18" charset="0"/>
                          </a:rPr>
                          <m:t>𝒙</m:t>
                        </m:r>
                      </m:e>
                      <m:sub>
                        <m:r>
                          <a:rPr lang="en-US" sz="2400" b="1" i="1" smtClean="0">
                            <a:latin typeface="Cambria Math" panose="02040503050406030204" pitchFamily="18" charset="0"/>
                          </a:rPr>
                          <m:t>𝟎</m:t>
                        </m:r>
                      </m:sub>
                    </m:sSub>
                  </m:oMath>
                </a14:m>
                <a:r>
                  <a:rPr lang="en-US" sz="2400" dirty="0"/>
                  <a:t> from each observation in the data set, </a:t>
                </a:r>
                <a14:m>
                  <m:oMath xmlns:m="http://schemas.openxmlformats.org/officeDocument/2006/math">
                    <m:sSub>
                      <m:sSubPr>
                        <m:ctrlPr>
                          <a:rPr lang="en-US" sz="2400" b="1" i="1">
                            <a:latin typeface="Cambria Math" charset="0"/>
                          </a:rPr>
                        </m:ctrlPr>
                      </m:sSubPr>
                      <m:e>
                        <m:r>
                          <a:rPr lang="en-US" sz="2400" b="1" i="1">
                            <a:latin typeface="Cambria Math" panose="02040503050406030204" pitchFamily="18" charset="0"/>
                          </a:rPr>
                          <m:t>𝒙</m:t>
                        </m:r>
                      </m:e>
                      <m:sub>
                        <m:r>
                          <a:rPr lang="en-US" sz="2400" b="1" i="1">
                            <a:latin typeface="Cambria Math" panose="02040503050406030204" pitchFamily="18" charset="0"/>
                          </a:rPr>
                          <m:t>𝒊</m:t>
                        </m:r>
                      </m:sub>
                    </m:sSub>
                  </m:oMath>
                </a14:m>
                <a:r>
                  <a:rPr lang="en-US" sz="2400" dirty="0"/>
                  <a:t>.</a:t>
                </a:r>
              </a:p>
              <a:p>
                <a:endParaRPr lang="en-US" sz="2400" dirty="0"/>
              </a:p>
              <a:p>
                <a:pPr/>
                <a14:m>
                  <m:oMathPara xmlns:m="http://schemas.openxmlformats.org/officeDocument/2006/math">
                    <m:oMathParaPr>
                      <m:jc m:val="centerGroup"/>
                    </m:oMathParaPr>
                    <m:oMath xmlns:m="http://schemas.openxmlformats.org/officeDocument/2006/math">
                      <m:sSup>
                        <m:sSupPr>
                          <m:ctrlPr>
                            <a:rPr lang="en-US" sz="2400" b="0" i="1" smtClean="0">
                              <a:latin typeface="Cambria Math" charset="0"/>
                            </a:rPr>
                          </m:ctrlPr>
                        </m:sSupPr>
                        <m:e>
                          <m:r>
                            <a:rPr lang="en-US" sz="2400" b="0" i="1" smtClean="0">
                              <a:latin typeface="Cambria Math" panose="02040503050406030204" pitchFamily="18" charset="0"/>
                            </a:rPr>
                            <m:t>𝐷</m:t>
                          </m:r>
                        </m:e>
                        <m:sup>
                          <m:r>
                            <a:rPr lang="en-US" sz="2400" b="0" i="1" smtClean="0">
                              <a:latin typeface="Cambria Math" panose="02040503050406030204" pitchFamily="18" charset="0"/>
                            </a:rPr>
                            <m:t>2</m:t>
                          </m:r>
                        </m:sup>
                      </m:sSup>
                      <m:d>
                        <m:dPr>
                          <m:ctrlPr>
                            <a:rPr lang="en-US" sz="2400" b="0" i="1" smtClean="0">
                              <a:latin typeface="Cambria Math" charset="0"/>
                            </a:rPr>
                          </m:ctrlPr>
                        </m:dPr>
                        <m:e>
                          <m:sSub>
                            <m:sSubPr>
                              <m:ctrlPr>
                                <a:rPr lang="en-US" sz="2400" b="1" i="1" smtClean="0">
                                  <a:latin typeface="Cambria Math"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𝒊</m:t>
                              </m:r>
                            </m:sub>
                          </m:sSub>
                          <m:r>
                            <a:rPr lang="en-US" sz="2400" b="1" i="1" smtClean="0">
                              <a:latin typeface="Cambria Math" panose="02040503050406030204" pitchFamily="18" charset="0"/>
                            </a:rPr>
                            <m:t>,</m:t>
                          </m:r>
                          <m:sSub>
                            <m:sSubPr>
                              <m:ctrlPr>
                                <a:rPr lang="en-US" sz="2400" b="1" i="1" smtClean="0">
                                  <a:latin typeface="Cambria Math" charset="0"/>
                                </a:rPr>
                              </m:ctrlPr>
                            </m:sSubPr>
                            <m:e>
                              <m:r>
                                <a:rPr lang="en-US" sz="2400" b="1" i="1" smtClean="0">
                                  <a:latin typeface="Cambria Math" panose="02040503050406030204" pitchFamily="18" charset="0"/>
                                </a:rPr>
                                <m:t>𝒙</m:t>
                              </m:r>
                            </m:e>
                            <m:sub>
                              <m:r>
                                <a:rPr lang="en-US" sz="2400" b="1" i="1" smtClean="0">
                                  <a:latin typeface="Cambria Math" panose="02040503050406030204" pitchFamily="18" charset="0"/>
                                </a:rPr>
                                <m:t>𝟎</m:t>
                              </m:r>
                            </m:sub>
                          </m:sSub>
                        </m:e>
                      </m:d>
                      <m:r>
                        <a:rPr lang="en-US" sz="2400" b="0" i="1" smtClean="0">
                          <a:latin typeface="Cambria Math" panose="02040503050406030204" pitchFamily="18" charset="0"/>
                        </a:rPr>
                        <m:t>=</m:t>
                      </m:r>
                      <m:nary>
                        <m:naryPr>
                          <m:chr m:val="∑"/>
                          <m:ctrlPr>
                            <a:rPr lang="en-US" sz="2400" b="0" i="1" smtClean="0">
                              <a:latin typeface="Cambria Math" charset="0"/>
                            </a:rPr>
                          </m:ctrlPr>
                        </m:naryPr>
                        <m:sub>
                          <m:r>
                            <m:rPr>
                              <m:brk m:alnAt="23"/>
                            </m:rPr>
                            <a:rPr lang="en-US" sz="2400" b="0" i="1" smtClean="0">
                              <a:latin typeface="Cambria Math" panose="02040503050406030204" pitchFamily="18" charset="0"/>
                            </a:rPr>
                            <m:t>𝑗</m:t>
                          </m:r>
                          <m:r>
                            <a:rPr lang="en-US" sz="2400" b="0" i="1" smtClean="0">
                              <a:latin typeface="Cambria Math" panose="02040503050406030204" pitchFamily="18" charset="0"/>
                            </a:rPr>
                            <m:t>=1</m:t>
                          </m:r>
                        </m:sub>
                        <m:sup>
                          <m:r>
                            <a:rPr lang="en-US" sz="2400" b="0" i="1" smtClean="0">
                              <a:latin typeface="Cambria Math" panose="02040503050406030204" pitchFamily="18" charset="0"/>
                            </a:rPr>
                            <m:t>𝑃</m:t>
                          </m:r>
                        </m:sup>
                        <m:e>
                          <m:sSup>
                            <m:sSupPr>
                              <m:ctrlPr>
                                <a:rPr lang="en-US" sz="2400" b="0" i="1" smtClean="0">
                                  <a:latin typeface="Cambria Math" charset="0"/>
                                </a:rPr>
                              </m:ctrlPr>
                            </m:sSupPr>
                            <m:e>
                              <m:d>
                                <m:dPr>
                                  <m:ctrlPr>
                                    <a:rPr lang="en-US" sz="2400" b="0" i="1" smtClean="0">
                                      <a:latin typeface="Cambria Math" charset="0"/>
                                    </a:rPr>
                                  </m:ctrlPr>
                                </m:dPr>
                                <m:e>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sub>
                                  </m:sSub>
                                  <m:r>
                                    <a:rPr lang="en-US" sz="2400" b="0" i="1" smtClean="0">
                                      <a:latin typeface="Cambria Math" panose="02040503050406030204" pitchFamily="18" charset="0"/>
                                    </a:rPr>
                                    <m:t>−</m:t>
                                  </m:r>
                                  <m:sSub>
                                    <m:sSubPr>
                                      <m:ctrlPr>
                                        <a:rPr lang="en-US" sz="2400" b="0" i="1" smtClean="0">
                                          <a:latin typeface="Cambria Math"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0,</m:t>
                                      </m:r>
                                      <m:r>
                                        <a:rPr lang="en-US" sz="2400" b="0" i="1" smtClean="0">
                                          <a:latin typeface="Cambria Math" panose="02040503050406030204" pitchFamily="18" charset="0"/>
                                        </a:rPr>
                                        <m:t>𝑗</m:t>
                                      </m:r>
                                    </m:sub>
                                  </m:sSub>
                                </m:e>
                              </m:d>
                            </m:e>
                            <m:sup>
                              <m:r>
                                <a:rPr lang="en-US" sz="2400" b="0" i="1" smtClean="0">
                                  <a:latin typeface="Cambria Math" panose="02040503050406030204" pitchFamily="18" charset="0"/>
                                </a:rPr>
                                <m:t>2</m:t>
                              </m:r>
                            </m:sup>
                          </m:sSup>
                        </m:e>
                      </m:nary>
                    </m:oMath>
                  </m:oMathPara>
                </a14:m>
                <a:endParaRPr lang="en-US" sz="2400" dirty="0"/>
              </a:p>
              <a:p>
                <a:endParaRPr lang="en-US" sz="2400" dirty="0"/>
              </a:p>
            </p:txBody>
          </p:sp>
        </mc:Choice>
        <mc:Fallback xmlns="">
          <p:sp>
            <p:nvSpPr>
              <p:cNvPr id="3" name="Content Placeholder 2">
                <a:extLst>
                  <a:ext uri="{FF2B5EF4-FFF2-40B4-BE49-F238E27FC236}">
                    <a16:creationId xmlns:a16="http://schemas.microsoft.com/office/drawing/2014/main" id="{5A721EA7-119E-7344-B2D5-95DB08BDC4C8}"/>
                  </a:ext>
                </a:extLst>
              </p:cNvPr>
              <p:cNvSpPr>
                <a:spLocks noGrp="1" noRot="1" noChangeAspect="1" noMove="1" noResize="1" noEditPoints="1" noAdjustHandles="1" noChangeArrowheads="1" noChangeShapeType="1" noTextEdit="1"/>
              </p:cNvSpPr>
              <p:nvPr>
                <p:ph idx="1"/>
              </p:nvPr>
            </p:nvSpPr>
            <p:spPr>
              <a:xfrm>
                <a:off x="833415" y="1177758"/>
                <a:ext cx="10327008" cy="5167624"/>
              </a:xfrm>
              <a:blipFill>
                <a:blip r:embed="rId2"/>
                <a:stretch>
                  <a:fillRect l="-860" t="-980" b="-27206"/>
                </a:stretch>
              </a:blipFill>
            </p:spPr>
            <p:txBody>
              <a:bodyPr/>
              <a:lstStyle/>
              <a:p>
                <a:r>
                  <a:rPr lang="en-US">
                    <a:noFill/>
                  </a:rPr>
                  <a:t> </a:t>
                </a:r>
              </a:p>
            </p:txBody>
          </p:sp>
        </mc:Fallback>
      </mc:AlternateContent>
    </p:spTree>
    <p:extLst>
      <p:ext uri="{BB962C8B-B14F-4D97-AF65-F5344CB8AC3E}">
        <p14:creationId xmlns:p14="http://schemas.microsoft.com/office/powerpoint/2010/main" val="261271404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F2CEFCA-0FF8-7E46-9110-0F8072CC4313}"/>
              </a:ext>
            </a:extLst>
          </p:cNvPr>
          <p:cNvSpPr>
            <a:spLocks noGrp="1"/>
          </p:cNvSpPr>
          <p:nvPr>
            <p:ph type="title"/>
          </p:nvPr>
        </p:nvSpPr>
        <p:spPr/>
        <p:txBody>
          <a:bodyPr/>
          <a:lstStyle/>
          <a:p>
            <a:r>
              <a:rPr lang="en-US" i="1" dirty="0"/>
              <a:t>k</a:t>
            </a:r>
            <a:r>
              <a:rPr lang="en-US" dirty="0"/>
              <a:t>-NN with Multiple Predictors</a:t>
            </a:r>
          </a:p>
        </p:txBody>
      </p:sp>
      <p:sp>
        <p:nvSpPr>
          <p:cNvPr id="3" name="Content Placeholder 2">
            <a:extLst>
              <a:ext uri="{FF2B5EF4-FFF2-40B4-BE49-F238E27FC236}">
                <a16:creationId xmlns:a16="http://schemas.microsoft.com/office/drawing/2014/main" xmlns="" id="{5A721EA7-119E-7344-B2D5-95DB08BDC4C8}"/>
              </a:ext>
            </a:extLst>
          </p:cNvPr>
          <p:cNvSpPr>
            <a:spLocks noGrp="1"/>
          </p:cNvSpPr>
          <p:nvPr>
            <p:ph idx="1"/>
          </p:nvPr>
        </p:nvSpPr>
        <p:spPr>
          <a:xfrm>
            <a:off x="833415" y="1177758"/>
            <a:ext cx="10327008" cy="5167624"/>
          </a:xfrm>
        </p:spPr>
        <p:txBody>
          <a:bodyPr/>
          <a:lstStyle/>
          <a:p>
            <a:r>
              <a:rPr lang="en-US" sz="2400" dirty="0"/>
              <a:t>But what must we be careful about when measuring distance? 	</a:t>
            </a:r>
          </a:p>
          <a:p>
            <a:pPr marL="1200120" lvl="1" indent="-457200">
              <a:buFont typeface="+mj-lt"/>
              <a:buAutoNum type="arabicPeriod"/>
            </a:pPr>
            <a:r>
              <a:rPr lang="en-US" dirty="0"/>
              <a:t>Differences in variability in our predictors!  </a:t>
            </a:r>
          </a:p>
          <a:p>
            <a:pPr marL="1200120" lvl="1" indent="-457200">
              <a:buFont typeface="+mj-lt"/>
              <a:buAutoNum type="arabicPeriod"/>
            </a:pPr>
            <a:r>
              <a:rPr lang="en-US" sz="2400" dirty="0"/>
              <a:t>Having a mixture of quantitative and categorical predictors.</a:t>
            </a:r>
          </a:p>
          <a:p>
            <a:endParaRPr lang="en-US" sz="2400" dirty="0"/>
          </a:p>
          <a:p>
            <a:r>
              <a:rPr lang="en-US" sz="2400" dirty="0"/>
              <a:t>So what should be good practice? To determine closest neighbors when </a:t>
            </a:r>
            <a:r>
              <a:rPr lang="en-US" sz="2400" i="1" dirty="0"/>
              <a:t>P </a:t>
            </a:r>
            <a:r>
              <a:rPr lang="en-US" sz="2400" dirty="0"/>
              <a:t>&gt; 1, you should first standardize the predictors!  And you can even standardize the binaries if you want to include them.</a:t>
            </a:r>
          </a:p>
          <a:p>
            <a:r>
              <a:rPr lang="en-US" sz="2400" dirty="0"/>
              <a:t>    </a:t>
            </a:r>
          </a:p>
          <a:p>
            <a:r>
              <a:rPr lang="en-US" sz="2400" dirty="0"/>
              <a:t>How else could we determine closeness in this multi-dimensional setting?</a:t>
            </a:r>
          </a:p>
        </p:txBody>
      </p:sp>
    </p:spTree>
    <p:extLst>
      <p:ext uri="{BB962C8B-B14F-4D97-AF65-F5344CB8AC3E}">
        <p14:creationId xmlns:p14="http://schemas.microsoft.com/office/powerpoint/2010/main" val="2036842661"/>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LML_lecture_template" id="{446E1E98-4A97-4D48-99D7-592BBBE2AC7F}" vid="{4788C72A-3774-E64B-81A0-398F99A384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LML_lecture_template</Template>
  <TotalTime>2024</TotalTime>
  <Words>4801</Words>
  <Application>Microsoft Macintosh PowerPoint</Application>
  <PresentationFormat>Widescreen</PresentationFormat>
  <Paragraphs>581</Paragraphs>
  <Slides>94</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94</vt:i4>
      </vt:variant>
    </vt:vector>
  </HeadingPairs>
  <TitlesOfParts>
    <vt:vector size="103" baseType="lpstr">
      <vt:lpstr>Calibri</vt:lpstr>
      <vt:lpstr>Cambria Math</vt:lpstr>
      <vt:lpstr>CMMI10</vt:lpstr>
      <vt:lpstr>CMR10</vt:lpstr>
      <vt:lpstr>CMSY10</vt:lpstr>
      <vt:lpstr>Courier</vt:lpstr>
      <vt:lpstr>Karla</vt:lpstr>
      <vt:lpstr>Arial</vt:lpstr>
      <vt:lpstr>GEC_template</vt:lpstr>
      <vt:lpstr>Lecture 3: Logistic Regression &amp; k-NN for Classification</vt:lpstr>
      <vt:lpstr>Lecture Outline</vt:lpstr>
      <vt:lpstr>Lecture 1-5 Advertising Data</vt:lpstr>
      <vt:lpstr>Heart Data</vt:lpstr>
      <vt:lpstr>Heart Data</vt:lpstr>
      <vt:lpstr>Classification</vt:lpstr>
      <vt:lpstr>Classification</vt:lpstr>
      <vt:lpstr>Typical Classification Examples</vt:lpstr>
      <vt:lpstr>Why not Linear Regression?</vt:lpstr>
      <vt:lpstr>Simple Classification Example</vt:lpstr>
      <vt:lpstr>Simple Classification Example</vt:lpstr>
      <vt:lpstr>Even Simpler Classification Problem: Binary Response</vt:lpstr>
      <vt:lpstr>Even Simpler Classification Problem: Binary Response</vt:lpstr>
      <vt:lpstr>Even Simpler Classification Problem: Binary Response</vt:lpstr>
      <vt:lpstr>Binary Response &amp; Logistic Regression</vt:lpstr>
      <vt:lpstr>Pavlos Game #45</vt:lpstr>
      <vt:lpstr>Logistic Regression</vt:lpstr>
      <vt:lpstr>Logistic Regression</vt:lpstr>
      <vt:lpstr>Logistic Regression</vt:lpstr>
      <vt:lpstr>Logistic Regression</vt:lpstr>
      <vt:lpstr> Logistic Regression </vt:lpstr>
      <vt:lpstr>Estimating the Simple Logistic Model</vt:lpstr>
      <vt:lpstr>Estimation in Logistic Regression</vt:lpstr>
      <vt:lpstr>Estimation in Logistic Regression</vt:lpstr>
      <vt:lpstr>Estimation in Logistic Regression</vt:lpstr>
      <vt:lpstr> Likelihood</vt:lpstr>
      <vt:lpstr> Likelihood</vt:lpstr>
      <vt:lpstr>Heart Data: logistic estimation</vt:lpstr>
      <vt:lpstr>Heart Data: logistic estimation</vt:lpstr>
      <vt:lpstr>Heart Data: logistic estimation</vt:lpstr>
      <vt:lpstr>Heart Data: logistic estimation</vt:lpstr>
      <vt:lpstr>Categorical Predictors</vt:lpstr>
      <vt:lpstr>Statistical Inference in Logistic Regression</vt:lpstr>
      <vt:lpstr>Classification using the Logistic Model</vt:lpstr>
      <vt:lpstr>Using Logistic Regression for Classification</vt:lpstr>
      <vt:lpstr>Using Logistic Regression for Classification</vt:lpstr>
      <vt:lpstr>Using Logistic Regression for Classification</vt:lpstr>
      <vt:lpstr>Extending the Logistic Model</vt:lpstr>
      <vt:lpstr>Model Diagnostics in Logistic Regression</vt:lpstr>
      <vt:lpstr>Alternatives to logistic regression </vt:lpstr>
      <vt:lpstr>Logistic vs Normal pdf</vt:lpstr>
      <vt:lpstr>Logistic vs Normal pdf</vt:lpstr>
      <vt:lpstr>Multiple Logistic Regression</vt:lpstr>
      <vt:lpstr>Multiple Logistic Regression</vt:lpstr>
      <vt:lpstr>Classifier with two predictors</vt:lpstr>
      <vt:lpstr>Multiple Logistic Regression</vt:lpstr>
      <vt:lpstr>Fitting Multiple Logistic Regression</vt:lpstr>
      <vt:lpstr>Interpretation of Multiple Logistic Regression</vt:lpstr>
      <vt:lpstr>Interpreting Multiple Logistic Regression: an Example</vt:lpstr>
      <vt:lpstr>Interpreting Multiple Logistic Regression: an Example</vt:lpstr>
      <vt:lpstr>Interactions in Multiple Logistic Regression</vt:lpstr>
      <vt:lpstr>Some questions</vt:lpstr>
      <vt:lpstr>Classification Boundaries</vt:lpstr>
      <vt:lpstr>Classification boundaries</vt:lpstr>
      <vt:lpstr>2D Classification in Logistic Regression: an Example</vt:lpstr>
      <vt:lpstr>2D Classification in Logistic Regression: an Example</vt:lpstr>
      <vt:lpstr>2D Classification in Logistic Regression: an Example</vt:lpstr>
      <vt:lpstr>Regularization in Logistic Regression </vt:lpstr>
      <vt:lpstr>Regularization in Linear Regression</vt:lpstr>
      <vt:lpstr>Loss Function in Logistic Regression</vt:lpstr>
      <vt:lpstr>Regularization in Logistic Regression</vt:lpstr>
      <vt:lpstr>Regularization in Logistic Regression: an Example</vt:lpstr>
      <vt:lpstr>Regularization in Logistic Regression: an Example</vt:lpstr>
      <vt:lpstr>Choosing the Regularization Parameter</vt:lpstr>
      <vt:lpstr>Multinomial Logistic Regression </vt:lpstr>
      <vt:lpstr>Logistic Regression for predicting more than 2 Classes  </vt:lpstr>
      <vt:lpstr>Multinomial Logistic Regression </vt:lpstr>
      <vt:lpstr>Multinomial Logistic Regression (cont.)</vt:lpstr>
      <vt:lpstr>One vs. Rest (ovr) Logistic Regression</vt:lpstr>
      <vt:lpstr>OVR Logistic Regression in Python </vt:lpstr>
      <vt:lpstr>Classification for more than 2 Categories </vt:lpstr>
      <vt:lpstr>Bayes Theorem and Misclassification Rates </vt:lpstr>
      <vt:lpstr>Bayes’ Theorem</vt:lpstr>
      <vt:lpstr>Diagnostic Testing</vt:lpstr>
      <vt:lpstr>Diagnostic Testing (cont.)</vt:lpstr>
      <vt:lpstr>Diagnostic Testing (cont.)</vt:lpstr>
      <vt:lpstr>Why do we care? </vt:lpstr>
      <vt:lpstr>Error in Classification </vt:lpstr>
      <vt:lpstr>Confusion Table</vt:lpstr>
      <vt:lpstr>Bayes’ Classifier Choice</vt:lpstr>
      <vt:lpstr>Other Confusion tables </vt:lpstr>
      <vt:lpstr>Radio Operator Curves (ROC) Curves</vt:lpstr>
      <vt:lpstr>ROC Curves</vt:lpstr>
      <vt:lpstr>ROC Curve Example</vt:lpstr>
      <vt:lpstr>ROC Curve for measuring classifier performance</vt:lpstr>
      <vt:lpstr>k-Nearest Neighbors Revisited</vt:lpstr>
      <vt:lpstr>k-Nearest Neighbors</vt:lpstr>
      <vt:lpstr>Review: Choice of k</vt:lpstr>
      <vt:lpstr>Choice of k Matters</vt:lpstr>
      <vt:lpstr>k-NN for Classification</vt:lpstr>
      <vt:lpstr>k-NN for Classification: formal definition</vt:lpstr>
      <vt:lpstr>k-NN for Classification (cont.)</vt:lpstr>
      <vt:lpstr>k-NN with Multiple Predictors</vt:lpstr>
      <vt:lpstr>k-NN with Multiple Predictors</vt:lpstr>
    </vt:vector>
  </TitlesOfParts>
  <Company/>
  <LinksUpToDate>false</LinksUpToDate>
  <SharedDoc>false</SharedDoc>
  <HyperlinksChanged>false</HyperlinksChanged>
  <AppVersion>15.0036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6: Logistic Regression</dc:title>
  <dc:creator>Microsoft Office User</dc:creator>
  <cp:lastModifiedBy>Microsoft Office User</cp:lastModifiedBy>
  <cp:revision>154</cp:revision>
  <dcterms:created xsi:type="dcterms:W3CDTF">2018-07-14T17:46:16Z</dcterms:created>
  <dcterms:modified xsi:type="dcterms:W3CDTF">2018-07-24T09:56:15Z</dcterms:modified>
</cp:coreProperties>
</file>